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9" r:id="rId5"/>
  </p:sldMasterIdLst>
  <p:notesMasterIdLst>
    <p:notesMasterId r:id="rId36"/>
  </p:notesMasterIdLst>
  <p:handoutMasterIdLst>
    <p:handoutMasterId r:id="rId37"/>
  </p:handoutMasterIdLst>
  <p:sldIdLst>
    <p:sldId id="281" r:id="rId6"/>
    <p:sldId id="291" r:id="rId7"/>
    <p:sldId id="446" r:id="rId8"/>
    <p:sldId id="447" r:id="rId9"/>
    <p:sldId id="453" r:id="rId10"/>
    <p:sldId id="454" r:id="rId11"/>
    <p:sldId id="435" r:id="rId12"/>
    <p:sldId id="448" r:id="rId13"/>
    <p:sldId id="436" r:id="rId14"/>
    <p:sldId id="450" r:id="rId15"/>
    <p:sldId id="449" r:id="rId16"/>
    <p:sldId id="437" r:id="rId17"/>
    <p:sldId id="441" r:id="rId18"/>
    <p:sldId id="442" r:id="rId19"/>
    <p:sldId id="334" r:id="rId20"/>
    <p:sldId id="381" r:id="rId21"/>
    <p:sldId id="382" r:id="rId22"/>
    <p:sldId id="443" r:id="rId23"/>
    <p:sldId id="385" r:id="rId24"/>
    <p:sldId id="438" r:id="rId25"/>
    <p:sldId id="444" r:id="rId26"/>
    <p:sldId id="445" r:id="rId27"/>
    <p:sldId id="439" r:id="rId28"/>
    <p:sldId id="451" r:id="rId29"/>
    <p:sldId id="456" r:id="rId30"/>
    <p:sldId id="458" r:id="rId31"/>
    <p:sldId id="455" r:id="rId32"/>
    <p:sldId id="440" r:id="rId33"/>
    <p:sldId id="452" r:id="rId34"/>
    <p:sldId id="457" r:id="rId35"/>
  </p:sldIdLst>
  <p:sldSz cx="12192000" cy="6858000"/>
  <p:notesSz cx="7099300" cy="10234613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88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ichard Curzon" initials="" lastIdx="1" clrIdx="0"/>
  <p:cmAuthor id="2" name="Cristina Roman" initials="" lastIdx="10" clrIdx="1"/>
  <p:cmAuthor id="3" name="Liviu Alexandru Bobocu" initials="LAB" lastIdx="1" clrIdx="2">
    <p:extLst>
      <p:ext uri="{19B8F6BF-5375-455C-9EA6-DF929625EA0E}">
        <p15:presenceInfo xmlns:p15="http://schemas.microsoft.com/office/powerpoint/2012/main" userId="dce22f5454f7661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C5D2A"/>
    <a:srgbClr val="DE411B"/>
    <a:srgbClr val="4A4E52"/>
    <a:srgbClr val="DF411C"/>
    <a:srgbClr val="7F8781"/>
    <a:srgbClr val="EEEEEE"/>
    <a:srgbClr val="000000"/>
    <a:srgbClr val="DE41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2833802-FEF1-4C79-8D5D-14CF1EAF98D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Stil luminos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69012ECD-51FC-41F1-AA8D-1B2483CD663E}" styleName="Stil luminos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868" autoAdjust="0"/>
  </p:normalViewPr>
  <p:slideViewPr>
    <p:cSldViewPr snapToGrid="0">
      <p:cViewPr varScale="1">
        <p:scale>
          <a:sx n="104" d="100"/>
          <a:sy n="104" d="100"/>
        </p:scale>
        <p:origin x="120" y="324"/>
      </p:cViewPr>
      <p:guideLst>
        <p:guide orient="horz" pos="88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bleStyles" Target="tableStyle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commentAuthors" Target="comment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4937CC9-53E3-44F9-A351-DCCC33F847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FD9309-76CB-4355-A7EA-7E48757C582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94D84F5E-CFF6-41C1-8019-811ACED6F9EB}" type="datetimeFigureOut">
              <a:rPr lang="en-GB"/>
              <a:pPr>
                <a:defRPr/>
              </a:pPr>
              <a:t>21/02/2019</a:t>
            </a:fld>
            <a:endParaRPr lang="en-GB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37140C-D6F6-483E-91C6-1C39559AAFE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C16183E-32B2-4402-90AE-C17A59CD192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EDDE8B63-ED98-4960-9B31-AF8BEFBEBC91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F90EAC-BF71-4A85-BBE6-968D2C55F3A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F38F4-6A9A-4F7E-8FE5-C56204A5F5A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A71D3C2F-31BA-4EAC-91C5-278B103D4876}" type="datetimeFigureOut">
              <a:rPr lang="en-GB"/>
              <a:pPr>
                <a:defRPr/>
              </a:pPr>
              <a:t>21/02/2019</a:t>
            </a:fld>
            <a:endParaRPr lang="en-GB" dirty="0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190CF1-B82F-4124-A8EC-B388C3A15A2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pPr lvl="0"/>
            <a:endParaRPr lang="en-GB" noProof="0" dirty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F7F97C3-8A66-4D0C-9F77-504821AF87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709613" y="4926013"/>
            <a:ext cx="5680075" cy="4029075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  <a:endParaRPr lang="en-GB" noProof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2FA6E1-9826-450A-AFD4-09B01DA6F20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D70531-C777-4582-B29F-E317729084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300">
                <a:latin typeface="+mn-lt"/>
              </a:defRPr>
            </a:lvl1pPr>
          </a:lstStyle>
          <a:p>
            <a:pPr>
              <a:defRPr/>
            </a:pPr>
            <a:fld id="{2281E51E-4744-4427-9DA4-12FFFF97B596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83288E36-2E1A-48ED-97E8-875DAF349546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C46574D-6684-45C6-A816-3EA804959878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pic>
        <p:nvPicPr>
          <p:cNvPr id="5" name="endava-new-logo.png">
            <a:extLst>
              <a:ext uri="{FF2B5EF4-FFF2-40B4-BE49-F238E27FC236}">
                <a16:creationId xmlns:a16="http://schemas.microsoft.com/office/drawing/2014/main" id="{2B4A9FFE-9AE2-407C-853C-7CE93DC29ED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813" y="1190625"/>
            <a:ext cx="2439987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</p:pic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394460" y="3404110"/>
            <a:ext cx="7254240" cy="1063387"/>
          </a:xfrm>
        </p:spPr>
        <p:txBody>
          <a:bodyPr wrap="square" lIns="0" anchor="b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1394460" y="4533900"/>
            <a:ext cx="7254240" cy="1042606"/>
          </a:xfrm>
        </p:spPr>
        <p:txBody>
          <a:bodyPr lIns="0"/>
          <a:lstStyle>
            <a:lvl1pPr marL="342900" marR="0" indent="-3429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 lang="en-US" sz="2200" b="0" kern="1200" cap="all" baseline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69026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0030D302-63B0-4A4E-B181-F013A0FB0D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12" t="8002" r="31509" b="308"/>
          <a:stretch>
            <a:fillRect/>
          </a:stretch>
        </p:blipFill>
        <p:spPr bwMode="auto">
          <a:xfrm>
            <a:off x="1588" y="7938"/>
            <a:ext cx="3829050" cy="6850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D4312A1-1ECF-49A8-A2EE-2DFB95ED69C8}"/>
              </a:ext>
            </a:extLst>
          </p:cNvPr>
          <p:cNvSpPr/>
          <p:nvPr userDrawn="1"/>
        </p:nvSpPr>
        <p:spPr>
          <a:xfrm>
            <a:off x="-14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C582DE6B-0967-4D8F-AC05-E31BFDEFEB14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55590C6-3282-460D-8FA4-64C1B735DE2A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5">
            <a:extLst>
              <a:ext uri="{FF2B5EF4-FFF2-40B4-BE49-F238E27FC236}">
                <a16:creationId xmlns:a16="http://schemas.microsoft.com/office/drawing/2014/main" id="{8B80F0A5-45DC-4CD2-A07A-E7C5FD61EF5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6510A4F-1B49-4979-BB99-51C5C5424D0B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2237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ayments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BD9F4710-06E3-4487-847F-38349DACA8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55" r="14816"/>
          <a:stretch>
            <a:fillRect/>
          </a:stretch>
        </p:blipFill>
        <p:spPr bwMode="auto">
          <a:xfrm>
            <a:off x="0" y="0"/>
            <a:ext cx="398462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FFCB1A7-3091-486B-AB1B-532CB429EE34}"/>
              </a:ext>
            </a:extLst>
          </p:cNvPr>
          <p:cNvSpPr/>
          <p:nvPr userDrawn="1"/>
        </p:nvSpPr>
        <p:spPr>
          <a:xfrm>
            <a:off x="-27214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CFA4D5A-D8D4-4B7B-ABD8-E0D4506AB059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0D473791-2240-4DA6-A43B-E96F70E6699C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9BE21F8-988F-4001-96E1-1972038C359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01ECFC63-1FC2-454D-AC14-EE8F0E9E8F75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59932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sset &amp; Wealth Management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D20F7312-1C8A-4D61-839E-1FA0E4D9DB1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140" r="27728"/>
          <a:stretch>
            <a:fillRect/>
          </a:stretch>
        </p:blipFill>
        <p:spPr bwMode="auto">
          <a:xfrm>
            <a:off x="0" y="0"/>
            <a:ext cx="42306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984D968C-E8B2-4D53-9B8D-6D26F369620A}"/>
              </a:ext>
            </a:extLst>
          </p:cNvPr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5925EDAD-6AD5-4A45-9F22-24B3FDF4C4A8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D5D1DAF8-05B7-465A-B821-21212FDF2C06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8405D7EC-EADA-4882-A2A6-CFAA1E209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E2F2B664-1368-4FE9-B809-DD0E3195503D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357550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nking success sto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5D9471EE-1355-4268-BAD2-4321DB4EFD5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334" r="7452"/>
          <a:stretch>
            <a:fillRect/>
          </a:stretch>
        </p:blipFill>
        <p:spPr bwMode="auto">
          <a:xfrm>
            <a:off x="-7938" y="0"/>
            <a:ext cx="423862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16333F03-C446-4BA6-849D-ECB31853AD04}"/>
              </a:ext>
            </a:extLst>
          </p:cNvPr>
          <p:cNvSpPr/>
          <p:nvPr userDrawn="1"/>
        </p:nvSpPr>
        <p:spPr>
          <a:xfrm>
            <a:off x="-32115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9D31D63-6DAE-4C34-8D4B-F75A796EF050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CCFC8ED-834B-432C-AFF0-DD6F590AB5AD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AAE697DA-9DF0-483D-A89F-9E3377E3F3A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37A18BD-EA5D-4596-8324-D4EF3E67372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674222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6">
            <a:extLst>
              <a:ext uri="{FF2B5EF4-FFF2-40B4-BE49-F238E27FC236}">
                <a16:creationId xmlns:a16="http://schemas.microsoft.com/office/drawing/2014/main" id="{FC78D44E-B8EA-4019-97A3-16EFBC1A512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07" r="22820"/>
          <a:stretch>
            <a:fillRect/>
          </a:stretch>
        </p:blipFill>
        <p:spPr bwMode="auto">
          <a:xfrm>
            <a:off x="0" y="0"/>
            <a:ext cx="404018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3C5A2D2D-71FE-4375-B416-5D8C82F52104}"/>
              </a:ext>
            </a:extLst>
          </p:cNvPr>
          <p:cNvSpPr/>
          <p:nvPr userDrawn="1"/>
        </p:nvSpPr>
        <p:spPr>
          <a:xfrm>
            <a:off x="-2" y="0"/>
            <a:ext cx="4368833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8F4C2202-A665-4403-91FF-E4FE70DBA59F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73F6DF03-716C-40F3-8978-7BD16F252DDD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C45A1CE-FE98-4F10-B044-A7EBAF1DA7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FFEC4153-08E7-4E27-B387-A0BB39589680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753180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urance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76A9EA8-2400-4D91-A3F3-5916377C7B9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95" r="24213"/>
          <a:stretch>
            <a:fillRect/>
          </a:stretch>
        </p:blipFill>
        <p:spPr bwMode="auto">
          <a:xfrm>
            <a:off x="0" y="0"/>
            <a:ext cx="40322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4474BDE0-2E8B-4EFF-AEF7-2C7D59761633}"/>
              </a:ext>
            </a:extLst>
          </p:cNvPr>
          <p:cNvSpPr/>
          <p:nvPr userDrawn="1"/>
        </p:nvSpPr>
        <p:spPr>
          <a:xfrm>
            <a:off x="-2795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9EED2618-AD53-47DA-9DC1-8707308C5E71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ED11F022-DB99-4B37-B121-6CCBF0F91E62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8B752C72-DE74-42A7-ADDD-628F35F65C9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7CD04F0-BE1A-4C85-BD57-351AE877DF81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042065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6C4456-022C-4768-930E-6516F2FB10F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53" r="21239"/>
          <a:stretch>
            <a:fillRect/>
          </a:stretch>
        </p:blipFill>
        <p:spPr bwMode="auto">
          <a:xfrm>
            <a:off x="0" y="0"/>
            <a:ext cx="4197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48AB543-F60B-4CC9-8977-EE86FFC02CE3}"/>
              </a:ext>
            </a:extLst>
          </p:cNvPr>
          <p:cNvSpPr/>
          <p:nvPr userDrawn="1"/>
        </p:nvSpPr>
        <p:spPr>
          <a:xfrm>
            <a:off x="-1" y="0"/>
            <a:ext cx="444780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2EC93F9E-E715-4943-8267-C10ED2ED742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A761B504-CAED-4C6D-A1C1-6A4119F5747C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283987CA-6EC4-4A9C-A0D6-25BBDD48940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9D0842F0-B52D-4C28-B66F-F8D8334ACAD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3395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3D0947A3-EE80-4E91-B1B8-625D5A9DDD3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94" r="26547"/>
          <a:stretch>
            <a:fillRect/>
          </a:stretch>
        </p:blipFill>
        <p:spPr bwMode="auto">
          <a:xfrm>
            <a:off x="-25400" y="0"/>
            <a:ext cx="4165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37161933-B5A7-4B6E-8A9A-90CB9B41CB2E}"/>
              </a:ext>
            </a:extLst>
          </p:cNvPr>
          <p:cNvSpPr/>
          <p:nvPr userDrawn="1"/>
        </p:nvSpPr>
        <p:spPr>
          <a:xfrm>
            <a:off x="-24938" y="-1"/>
            <a:ext cx="4697682" cy="6858001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F4E15C0-3A37-462A-9616-CC962968BDE4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961767AE-3048-4933-97AA-63CA410F4205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10350EB7-64BB-4F18-991F-9C7C24A335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BDDDECA1-A6C2-4242-8710-C7464926C1FC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018676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>
            <a:extLst>
              <a:ext uri="{FF2B5EF4-FFF2-40B4-BE49-F238E27FC236}">
                <a16:creationId xmlns:a16="http://schemas.microsoft.com/office/drawing/2014/main" id="{A4B63998-93A2-4847-8E00-9A0F9A3E578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590"/>
          <a:stretch>
            <a:fillRect/>
          </a:stretch>
        </p:blipFill>
        <p:spPr bwMode="auto">
          <a:xfrm>
            <a:off x="-25400" y="0"/>
            <a:ext cx="41481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CFDC8BBC-7882-428C-8C56-4A04FCF42E38}"/>
              </a:ext>
            </a:extLst>
          </p:cNvPr>
          <p:cNvSpPr/>
          <p:nvPr userDrawn="1"/>
        </p:nvSpPr>
        <p:spPr>
          <a:xfrm>
            <a:off x="-40428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4852C29B-14CA-4924-9B23-FE596898AD1E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66D234DB-816B-4109-A393-5325CA215923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0CDEFE00-5D1E-4FB6-B88D-44090BA0956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CAD665F5-7275-4CBF-BD3B-17399B850FC8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51064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MT Success story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11961E68-30BC-4466-8638-471F0451728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41" t="31284" r="28561"/>
          <a:stretch>
            <a:fillRect/>
          </a:stretch>
        </p:blipFill>
        <p:spPr bwMode="auto">
          <a:xfrm>
            <a:off x="0" y="0"/>
            <a:ext cx="4140200" cy="665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97F2E6D5-A43A-4E3C-83F7-8006C71FD812}"/>
              </a:ext>
            </a:extLst>
          </p:cNvPr>
          <p:cNvSpPr/>
          <p:nvPr userDrawn="1"/>
        </p:nvSpPr>
        <p:spPr>
          <a:xfrm>
            <a:off x="0" y="0"/>
            <a:ext cx="4669724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FD9A75-25AD-4DC4-B14B-ADECC93605B5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7881267-8014-4C61-BCD1-2CBF2B68DEC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2FC677A-B0F4-4965-8635-393BF6067F6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A07E3796-FDC4-4011-8396-8A3B5CFD1414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457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19">
            <a:extLst>
              <a:ext uri="{FF2B5EF4-FFF2-40B4-BE49-F238E27FC236}">
                <a16:creationId xmlns:a16="http://schemas.microsoft.com/office/drawing/2014/main" id="{9CCF7384-94F7-4625-9E43-9EF9751065C5}"/>
              </a:ext>
            </a:extLst>
          </p:cNvPr>
          <p:cNvSpPr txBox="1"/>
          <p:nvPr/>
        </p:nvSpPr>
        <p:spPr>
          <a:xfrm>
            <a:off x="5338763" y="26654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6AF06992-B621-44B7-A034-0F137B0FFB84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7BD2C374-EC70-4AAB-A0F6-4C1703BE61DD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E39A52D-2E5E-446D-AFEE-A4AF4BE370BA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6" name="Shape 149">
            <a:extLst>
              <a:ext uri="{FF2B5EF4-FFF2-40B4-BE49-F238E27FC236}">
                <a16:creationId xmlns:a16="http://schemas.microsoft.com/office/drawing/2014/main" id="{D908AF84-38CE-4917-9318-28463F7EB4C5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" name="Picture 11">
            <a:extLst>
              <a:ext uri="{FF2B5EF4-FFF2-40B4-BE49-F238E27FC236}">
                <a16:creationId xmlns:a16="http://schemas.microsoft.com/office/drawing/2014/main" id="{F9D2E836-99BE-45FB-9631-9160CE1F70A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DCA003B8-CF00-41B7-849C-D584F63869F4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708150"/>
            <a:ext cx="10547350" cy="17463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806824" y="996707"/>
            <a:ext cx="4186165" cy="660738"/>
          </a:xfrm>
        </p:spPr>
        <p:txBody>
          <a:bodyPr wrap="square" lIns="0" anchor="t" anchorCtr="0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5" name="Content Placeholder 2"/>
          <p:cNvSpPr>
            <a:spLocks noGrp="1"/>
          </p:cNvSpPr>
          <p:nvPr>
            <p:ph idx="14"/>
          </p:nvPr>
        </p:nvSpPr>
        <p:spPr>
          <a:xfrm>
            <a:off x="806824" y="2016874"/>
            <a:ext cx="9682333" cy="3934346"/>
          </a:xfrm>
        </p:spPr>
        <p:txBody>
          <a:bodyPr wrap="none" lIns="0">
            <a:noAutofit/>
          </a:bodyPr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DE411B"/>
              </a:buClr>
              <a:buSzTx/>
              <a:buFont typeface="Wingdings" panose="05000000000000000000" pitchFamily="2" charset="2"/>
              <a:buChar char="§"/>
              <a:tabLst/>
              <a:defRPr lang="en-US" sz="33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30398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al Estate_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2">
            <a:extLst>
              <a:ext uri="{FF2B5EF4-FFF2-40B4-BE49-F238E27FC236}">
                <a16:creationId xmlns:a16="http://schemas.microsoft.com/office/drawing/2014/main" id="{99D2578E-BE65-4C73-B663-E8BEB369E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461" r="25218"/>
          <a:stretch>
            <a:fillRect/>
          </a:stretch>
        </p:blipFill>
        <p:spPr bwMode="auto">
          <a:xfrm>
            <a:off x="-17463" y="0"/>
            <a:ext cx="445135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13">
            <a:extLst>
              <a:ext uri="{FF2B5EF4-FFF2-40B4-BE49-F238E27FC236}">
                <a16:creationId xmlns:a16="http://schemas.microsoft.com/office/drawing/2014/main" id="{FCEB7C60-8C91-4BA0-872F-ACA746E30806}"/>
              </a:ext>
            </a:extLst>
          </p:cNvPr>
          <p:cNvSpPr/>
          <p:nvPr userDrawn="1"/>
        </p:nvSpPr>
        <p:spPr>
          <a:xfrm>
            <a:off x="-27710" y="0"/>
            <a:ext cx="4461165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1931D20B-3F9A-40E8-AEEF-B730D5A5FA56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C62E5600-CE64-4FF7-B0EE-38F6A6E118BE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6">
            <a:extLst>
              <a:ext uri="{FF2B5EF4-FFF2-40B4-BE49-F238E27FC236}">
                <a16:creationId xmlns:a16="http://schemas.microsoft.com/office/drawing/2014/main" id="{13C4DE4D-E1BD-4FEE-9572-07DCA819B59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Date Placeholder 2">
            <a:extLst>
              <a:ext uri="{FF2B5EF4-FFF2-40B4-BE49-F238E27FC236}">
                <a16:creationId xmlns:a16="http://schemas.microsoft.com/office/drawing/2014/main" id="{7D1EBB7F-0F52-495A-9ED7-ECABDC3CC262}"/>
              </a:ext>
            </a:extLst>
          </p:cNvPr>
          <p:cNvSpPr>
            <a:spLocks noGrp="1"/>
          </p:cNvSpPr>
          <p:nvPr>
            <p:ph type="dt" sz="half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13" name="Footer Placeholder 3">
            <a:extLst>
              <a:ext uri="{FF2B5EF4-FFF2-40B4-BE49-F238E27FC236}">
                <a16:creationId xmlns:a16="http://schemas.microsoft.com/office/drawing/2014/main" id="{8209A908-260B-460E-B556-65BA562BFD56}"/>
              </a:ext>
            </a:extLst>
          </p:cNvPr>
          <p:cNvSpPr>
            <a:spLocks noGrp="1"/>
          </p:cNvSpPr>
          <p:nvPr>
            <p:ph type="ftr" sz="quarter" idx="3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750850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sc - success story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23EA5F-857D-4623-A1BA-308E5EBD5E9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BC7642E6-9C3A-425A-B50E-1A1867C510B1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6" name="Picture 13">
            <a:extLst>
              <a:ext uri="{FF2B5EF4-FFF2-40B4-BE49-F238E27FC236}">
                <a16:creationId xmlns:a16="http://schemas.microsoft.com/office/drawing/2014/main" id="{B6B44EDD-0FE8-4F3A-B831-457EA446270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681AE1BB-32A9-460C-A3AE-931F796B8EF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5989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9">
            <a:extLst>
              <a:ext uri="{FF2B5EF4-FFF2-40B4-BE49-F238E27FC236}">
                <a16:creationId xmlns:a16="http://schemas.microsoft.com/office/drawing/2014/main" id="{07EA1996-5502-4DF0-9F7B-2E04D1B1CA87}"/>
              </a:ext>
            </a:extLst>
          </p:cNvPr>
          <p:cNvSpPr txBox="1"/>
          <p:nvPr/>
        </p:nvSpPr>
        <p:spPr>
          <a:xfrm>
            <a:off x="4862513" y="3225800"/>
            <a:ext cx="438150" cy="306388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76BF1449-38E8-4752-8BB0-31B655B90013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3206888" y="2379387"/>
            <a:ext cx="7421880" cy="594213"/>
          </a:xfrm>
        </p:spPr>
        <p:txBody>
          <a:bodyPr wrap="square" lIns="0" tIns="0" rIns="0" bIns="0" anchor="t" anchorCtr="0"/>
          <a:lstStyle>
            <a:lvl1pPr marL="0" algn="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4800" b="1" kern="1200" cap="none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4" name="Content Placeholder 2"/>
          <p:cNvSpPr>
            <a:spLocks noGrp="1"/>
          </p:cNvSpPr>
          <p:nvPr>
            <p:ph idx="20"/>
          </p:nvPr>
        </p:nvSpPr>
        <p:spPr>
          <a:xfrm>
            <a:off x="5590243" y="4671588"/>
            <a:ext cx="5038525" cy="216152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21"/>
          </p:nvPr>
        </p:nvSpPr>
        <p:spPr>
          <a:xfrm>
            <a:off x="5590244" y="3532872"/>
            <a:ext cx="5038524" cy="448637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2"/>
          <p:cNvSpPr>
            <a:spLocks noGrp="1"/>
          </p:cNvSpPr>
          <p:nvPr>
            <p:ph idx="22"/>
          </p:nvPr>
        </p:nvSpPr>
        <p:spPr>
          <a:xfrm>
            <a:off x="5590244" y="4888429"/>
            <a:ext cx="5020417" cy="290153"/>
          </a:xfrm>
        </p:spPr>
        <p:txBody>
          <a:bodyPr lIns="0" tIns="0" rIns="0" bIns="0"/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23"/>
          </p:nvPr>
        </p:nvSpPr>
        <p:spPr>
          <a:xfrm>
            <a:off x="5590244" y="3981510"/>
            <a:ext cx="5038524" cy="210246"/>
          </a:xfrm>
        </p:spPr>
        <p:txBody>
          <a:bodyPr lIns="0" tIns="0" rIns="0" bIns="0" anchor="b">
            <a:normAutofit/>
          </a:bodyPr>
          <a:lstStyle>
            <a:lvl1pPr marL="0" marR="0" indent="0" algn="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4986002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DD7235B9-2035-42C1-B59E-308C7866FBC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E32819A-40B3-4C95-BD7A-5F309687EA49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090DF067-C7D5-4F37-981B-1E4A4BBCA0D2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A5AB151-3C5B-4AD3-B3BD-2AA299ED4B4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>
            <a:extLst>
              <a:ext uri="{FF2B5EF4-FFF2-40B4-BE49-F238E27FC236}">
                <a16:creationId xmlns:a16="http://schemas.microsoft.com/office/drawing/2014/main" id="{A1FE7AE0-9984-4A9C-B847-28AE89EBDA90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4CD6F535-12E4-47C5-BAAF-7A412018C64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A34F978F-B928-4236-94AA-D008B237AAEC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1218690" y="18666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6" name="Content Placeholder 2"/>
          <p:cNvSpPr>
            <a:spLocks noGrp="1"/>
          </p:cNvSpPr>
          <p:nvPr>
            <p:ph idx="22"/>
          </p:nvPr>
        </p:nvSpPr>
        <p:spPr>
          <a:xfrm>
            <a:off x="1218690" y="3360613"/>
            <a:ext cx="9831977" cy="1201232"/>
          </a:xfrm>
        </p:spPr>
        <p:txBody>
          <a:bodyPr lIns="0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Arial" charset="0"/>
                <a:cs typeface="Arial" charset="0"/>
              </a:defRPr>
            </a:lvl1pPr>
            <a:lvl2pPr marL="0" indent="0" algn="ct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ct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600200" indent="-228600" algn="ctr">
              <a:buFont typeface="Calibri" panose="020F0502020204030204" pitchFamily="34" charset="0"/>
              <a:buChar char="-"/>
              <a:defRPr sz="1400">
                <a:solidFill>
                  <a:schemeClr val="tx1"/>
                </a:solidFill>
              </a:defRPr>
            </a:lvl4pPr>
            <a:lvl5pPr algn="ctr"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10" name="Content Placeholder 2"/>
          <p:cNvSpPr>
            <a:spLocks noGrp="1"/>
          </p:cNvSpPr>
          <p:nvPr>
            <p:ph idx="23"/>
          </p:nvPr>
        </p:nvSpPr>
        <p:spPr>
          <a:xfrm>
            <a:off x="1218690" y="2595507"/>
            <a:ext cx="9831977" cy="424732"/>
          </a:xfrm>
        </p:spPr>
        <p:txBody>
          <a:bodyPr lIns="0" anchor="b">
            <a:sp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chemeClr val="tx1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1167020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104AF9DB-86DA-486B-BC18-FB9A45941BF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33FC869-0C1F-45EA-AECB-8873F289C623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C2093D87-4620-4BF1-B436-3C25510729EC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7DA3A94-122D-4A37-829F-AB1500F42932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Box 19">
            <a:extLst>
              <a:ext uri="{FF2B5EF4-FFF2-40B4-BE49-F238E27FC236}">
                <a16:creationId xmlns:a16="http://schemas.microsoft.com/office/drawing/2014/main" id="{549419BE-FACD-481B-900A-8178A7B1DA1F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FE5D999-E5E3-4B00-B3F6-31378860B40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9" name="Shape 149">
            <a:extLst>
              <a:ext uri="{FF2B5EF4-FFF2-40B4-BE49-F238E27FC236}">
                <a16:creationId xmlns:a16="http://schemas.microsoft.com/office/drawing/2014/main" id="{CA48BF80-ADC6-47E1-97C3-F5FE82EF6BA8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" name="Picture 16">
            <a:extLst>
              <a:ext uri="{FF2B5EF4-FFF2-40B4-BE49-F238E27FC236}">
                <a16:creationId xmlns:a16="http://schemas.microsoft.com/office/drawing/2014/main" id="{B41A7B46-E558-4BED-9847-02F3DE68873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BC1B2141-0AB8-4642-80F9-BA23932F744F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idx="13"/>
          </p:nvPr>
        </p:nvSpPr>
        <p:spPr>
          <a:xfrm>
            <a:off x="4952246" y="3054273"/>
            <a:ext cx="6401554" cy="3021340"/>
          </a:xfrm>
        </p:spPr>
        <p:txBody>
          <a:bodyPr lIns="0">
            <a:spAutoFit/>
          </a:bodyPr>
          <a:lstStyle>
            <a:lvl1pPr marL="0" marR="0" indent="0" algn="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r">
              <a:buFontTx/>
              <a:buNone/>
              <a:defRPr sz="1600">
                <a:solidFill>
                  <a:schemeClr val="tx1"/>
                </a:solidFill>
              </a:defRPr>
            </a:lvl2pPr>
            <a:lvl3pPr marL="914400" indent="0" algn="r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r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r">
              <a:buFontTx/>
              <a:buNone/>
              <a:defRPr>
                <a:solidFill>
                  <a:schemeClr val="tx1"/>
                </a:solidFill>
              </a:defRPr>
            </a:lvl5pPr>
            <a:lvl6pPr algn="r">
              <a:defRPr sz="1200"/>
            </a:lvl6pPr>
            <a:lvl8pPr algn="r">
              <a:defRPr sz="1200"/>
            </a:lvl8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806824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4952246" y="2629541"/>
            <a:ext cx="6401554" cy="424732"/>
          </a:xfrm>
        </p:spPr>
        <p:txBody>
          <a:bodyPr lIns="0" anchor="b">
            <a:spAutoFit/>
          </a:bodyPr>
          <a:lstStyle>
            <a:lvl1pPr marL="0" marR="0" indent="0" algn="r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1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063244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LIDE-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9">
            <a:extLst>
              <a:ext uri="{FF2B5EF4-FFF2-40B4-BE49-F238E27FC236}">
                <a16:creationId xmlns:a16="http://schemas.microsoft.com/office/drawing/2014/main" id="{93887FF4-2F1D-47BD-B6CE-4404F5E2B0C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1B1B0C56-FDCA-428B-80BA-0D27698E7C2E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7" name="TextBox 19">
            <a:extLst>
              <a:ext uri="{FF2B5EF4-FFF2-40B4-BE49-F238E27FC236}">
                <a16:creationId xmlns:a16="http://schemas.microsoft.com/office/drawing/2014/main" id="{2500FFEA-F868-4C2F-ADB5-F5CAB3C29F6D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BBD4938C-15BB-4E6D-AD07-1648C154B6DB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8" name="Text Placeholder 1">
            <a:extLst>
              <a:ext uri="{FF2B5EF4-FFF2-40B4-BE49-F238E27FC236}">
                <a16:creationId xmlns:a16="http://schemas.microsoft.com/office/drawing/2014/main" id="{45F934FD-B774-4F29-87A7-E3EB57CC609D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9" name="TextBox 19">
            <a:extLst>
              <a:ext uri="{FF2B5EF4-FFF2-40B4-BE49-F238E27FC236}">
                <a16:creationId xmlns:a16="http://schemas.microsoft.com/office/drawing/2014/main" id="{5B2DA0E2-BFC0-4976-9B96-95314D2E66A3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5DB541DA-C9C8-4E92-8608-04A587326596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0" name="Shape 149">
            <a:extLst>
              <a:ext uri="{FF2B5EF4-FFF2-40B4-BE49-F238E27FC236}">
                <a16:creationId xmlns:a16="http://schemas.microsoft.com/office/drawing/2014/main" id="{B86C7222-9C46-40EE-9167-35B3E0397DF4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16">
            <a:extLst>
              <a:ext uri="{FF2B5EF4-FFF2-40B4-BE49-F238E27FC236}">
                <a16:creationId xmlns:a16="http://schemas.microsoft.com/office/drawing/2014/main" id="{3538D25C-0F0B-4B8C-826B-9EC6702C866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14"/>
          </p:nvPr>
        </p:nvSpPr>
        <p:spPr>
          <a:xfrm>
            <a:off x="7552410" y="2414294"/>
            <a:ext cx="3801390" cy="2661312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200" b="0" kern="1200" cap="all" baseline="0" dirty="0" smtClean="0">
                <a:solidFill>
                  <a:srgbClr val="000000"/>
                </a:solidFill>
                <a:latin typeface="Arial Narrow Bold" panose="020B0706020202030204" pitchFamily="34" charset="0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806824" y="2603655"/>
            <a:ext cx="6401554" cy="4247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4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3"/>
          </p:nvPr>
        </p:nvSpPr>
        <p:spPr>
          <a:xfrm>
            <a:off x="806824" y="3028387"/>
            <a:ext cx="6401554" cy="1347548"/>
          </a:xfrm>
        </p:spPr>
        <p:txBody>
          <a:bodyPr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370792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LIDE-columns_tw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19">
            <a:extLst>
              <a:ext uri="{FF2B5EF4-FFF2-40B4-BE49-F238E27FC236}">
                <a16:creationId xmlns:a16="http://schemas.microsoft.com/office/drawing/2014/main" id="{0114D707-3463-4E5B-8234-1A415F751057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27416883-EADB-42C0-BFFA-B7AC24320007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8" name="Shape 149">
            <a:extLst>
              <a:ext uri="{FF2B5EF4-FFF2-40B4-BE49-F238E27FC236}">
                <a16:creationId xmlns:a16="http://schemas.microsoft.com/office/drawing/2014/main" id="{0FDADCB9-13AB-49AC-A641-01F4CE3E9F83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" name="Picture 24">
            <a:extLst>
              <a:ext uri="{FF2B5EF4-FFF2-40B4-BE49-F238E27FC236}">
                <a16:creationId xmlns:a16="http://schemas.microsoft.com/office/drawing/2014/main" id="{8B59AF22-A5A3-47B8-AEE8-4377F8AF8E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70F4C879-7756-46B1-BF3F-12722D292A9E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23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82749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4" name="Content Placeholder 2"/>
          <p:cNvSpPr>
            <a:spLocks noGrp="1"/>
          </p:cNvSpPr>
          <p:nvPr>
            <p:ph idx="20"/>
          </p:nvPr>
        </p:nvSpPr>
        <p:spPr>
          <a:xfrm>
            <a:off x="6346564" y="2568629"/>
            <a:ext cx="5007236" cy="1439881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6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6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5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GB" dirty="0"/>
          </a:p>
        </p:txBody>
      </p:sp>
      <p:sp>
        <p:nvSpPr>
          <p:cNvPr id="19" name="Content Placeholder 2"/>
          <p:cNvSpPr>
            <a:spLocks noGrp="1"/>
          </p:cNvSpPr>
          <p:nvPr>
            <p:ph idx="21"/>
          </p:nvPr>
        </p:nvSpPr>
        <p:spPr>
          <a:xfrm>
            <a:off x="6346564" y="2191023"/>
            <a:ext cx="5007236" cy="369332"/>
          </a:xfrm>
        </p:spPr>
        <p:txBody>
          <a:bodyPr lIns="0" anchor="b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20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</p:spTree>
    <p:extLst>
      <p:ext uri="{BB962C8B-B14F-4D97-AF65-F5344CB8AC3E}">
        <p14:creationId xmlns:p14="http://schemas.microsoft.com/office/powerpoint/2010/main" val="3666414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-columns_th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9">
            <a:extLst>
              <a:ext uri="{FF2B5EF4-FFF2-40B4-BE49-F238E27FC236}">
                <a16:creationId xmlns:a16="http://schemas.microsoft.com/office/drawing/2014/main" id="{0409602B-2ECC-4EBC-B4A0-9619671FDC28}"/>
              </a:ext>
            </a:extLst>
          </p:cNvPr>
          <p:cNvSpPr txBox="1"/>
          <p:nvPr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F8C7774B-0630-49A5-B32F-D635582C2737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0" name="TextBox 19">
            <a:extLst>
              <a:ext uri="{FF2B5EF4-FFF2-40B4-BE49-F238E27FC236}">
                <a16:creationId xmlns:a16="http://schemas.microsoft.com/office/drawing/2014/main" id="{4665E564-8C7C-444D-891E-7152E12CCA42}"/>
              </a:ext>
            </a:extLst>
          </p:cNvPr>
          <p:cNvSpPr txBox="1"/>
          <p:nvPr userDrawn="1"/>
        </p:nvSpPr>
        <p:spPr>
          <a:xfrm>
            <a:off x="5876925" y="3275013"/>
            <a:ext cx="438150" cy="307975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7AD1909-69DD-433B-B776-97C51165F871}" type="slidenum">
              <a:rPr lang="en-GB" sz="2000" smtClean="0">
                <a:solidFill>
                  <a:schemeClr val="bg1"/>
                </a:solidFill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2000" dirty="0">
              <a:solidFill>
                <a:schemeClr val="bg1"/>
              </a:solidFill>
            </a:endParaRPr>
          </a:p>
        </p:txBody>
      </p:sp>
      <p:sp>
        <p:nvSpPr>
          <p:cNvPr id="11" name="TextBox 19">
            <a:extLst>
              <a:ext uri="{FF2B5EF4-FFF2-40B4-BE49-F238E27FC236}">
                <a16:creationId xmlns:a16="http://schemas.microsoft.com/office/drawing/2014/main" id="{5E790785-E9ED-4793-A100-CBB4E14A583D}"/>
              </a:ext>
            </a:extLst>
          </p:cNvPr>
          <p:cNvSpPr txBox="1"/>
          <p:nvPr userDrawn="1"/>
        </p:nvSpPr>
        <p:spPr>
          <a:xfrm>
            <a:off x="198438" y="6478588"/>
            <a:ext cx="438150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fld id="{D9894016-CE73-4B18-B34D-BEA0326C7324}" type="slidenum">
              <a:rPr lang="en-GB" sz="1200" smtClean="0">
                <a:solidFill>
                  <a:srgbClr val="000000"/>
                </a:solidFill>
                <a:latin typeface="Arial Narrow Bold" panose="020B0706020202030204" pitchFamily="34" charset="0"/>
              </a:rPr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sz="1200" dirty="0">
              <a:solidFill>
                <a:srgbClr val="000000"/>
              </a:solidFill>
              <a:latin typeface="Arial Narrow Bold" panose="020B0706020202030204" pitchFamily="34" charset="0"/>
            </a:endParaRPr>
          </a:p>
        </p:txBody>
      </p:sp>
      <p:sp>
        <p:nvSpPr>
          <p:cNvPr id="12" name="Shape 149">
            <a:extLst>
              <a:ext uri="{FF2B5EF4-FFF2-40B4-BE49-F238E27FC236}">
                <a16:creationId xmlns:a16="http://schemas.microsoft.com/office/drawing/2014/main" id="{CEAD6B30-F27B-4DB7-A768-B2710E96BE8B}"/>
              </a:ext>
            </a:extLst>
          </p:cNvPr>
          <p:cNvSpPr/>
          <p:nvPr userDrawn="1"/>
        </p:nvSpPr>
        <p:spPr>
          <a:xfrm>
            <a:off x="333375" y="6273800"/>
            <a:ext cx="11537950" cy="60325"/>
          </a:xfrm>
          <a:prstGeom prst="line">
            <a:avLst/>
          </a:prstGeom>
          <a:ln w="3175" cap="rnd">
            <a:solidFill>
              <a:srgbClr val="A6AAA9"/>
            </a:solidFill>
            <a:custDash>
              <a:ds d="100000" sp="200000"/>
            </a:custDash>
          </a:ln>
        </p:spPr>
        <p:txBody>
          <a:bodyPr lIns="50800" tIns="50800" rIns="50800" bIns="50800" anchor="ctr"/>
          <a:lstStyle/>
          <a:p>
            <a:pPr defTabSz="800100" eaLnBrk="1" fontAlgn="auto" hangingPunct="1">
              <a:spcBef>
                <a:spcPts val="0"/>
              </a:spcBef>
              <a:spcAft>
                <a:spcPts val="0"/>
              </a:spcAft>
              <a:defRPr sz="4600">
                <a:solidFill>
                  <a:srgbClr val="FFFFFF"/>
                </a:solidFill>
                <a:effectLst>
                  <a:outerShdw blurRad="38100" dist="64529" dir="2700000" rotWithShape="0">
                    <a:srgbClr val="000000">
                      <a:alpha val="48275"/>
                    </a:srgbClr>
                  </a:outerShdw>
                </a:effectLst>
                <a:latin typeface="Helvetica Neue Light"/>
                <a:ea typeface="Helvetica Neue Light"/>
                <a:cs typeface="Helvetica Neue Light"/>
                <a:sym typeface="Helvetica Neue Light"/>
              </a:defRPr>
            </a:pPr>
            <a:endParaRPr sz="4600">
              <a:solidFill>
                <a:srgbClr val="FFFFFF"/>
              </a:solidFill>
              <a:effectLst>
                <a:outerShdw blurRad="38100" dist="64529" dir="2700000" rotWithShape="0">
                  <a:srgbClr val="000000">
                    <a:alpha val="48275"/>
                  </a:srgbClr>
                </a:outerShdw>
              </a:effectLs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" name="Picture 24">
            <a:extLst>
              <a:ext uri="{FF2B5EF4-FFF2-40B4-BE49-F238E27FC236}">
                <a16:creationId xmlns:a16="http://schemas.microsoft.com/office/drawing/2014/main" id="{9312D325-C880-4B2A-BD06-265BA5AF6A8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Placeholder 1">
            <a:extLst>
              <a:ext uri="{FF2B5EF4-FFF2-40B4-BE49-F238E27FC236}">
                <a16:creationId xmlns:a16="http://schemas.microsoft.com/office/drawing/2014/main" id="{B3321B2B-CCB5-41BB-9B74-1B34DD55310B}"/>
              </a:ext>
            </a:extLst>
          </p:cNvPr>
          <p:cNvSpPr txBox="1">
            <a:spLocks/>
          </p:cNvSpPr>
          <p:nvPr userDrawn="1"/>
        </p:nvSpPr>
        <p:spPr>
          <a:xfrm flipH="1">
            <a:off x="806450" y="1290638"/>
            <a:ext cx="10547350" cy="17462"/>
          </a:xfrm>
          <a:prstGeom prst="line">
            <a:avLst/>
          </a:prstGeom>
          <a:ln w="31750" cap="rnd">
            <a:solidFill>
              <a:srgbClr val="000000"/>
            </a:solidFill>
            <a:prstDash val="sysDot"/>
            <a:round/>
          </a:ln>
          <a:extLst>
            <a:ext uri="{C572A759-6A51-4108-AA02-DFA0A04FC94B}"/>
          </a:extLst>
        </p:spPr>
        <p:txBody>
          <a:bodyPr lIns="50800" tIns="50800" rIns="50800" bIns="50800" anchor="ctr"/>
          <a:lstStyle>
            <a:lvl1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1pPr>
            <a:lvl2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2pPr>
            <a:lvl3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3pPr>
            <a:lvl4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4pPr>
            <a:lvl5pPr marL="0" marR="0" indent="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5pPr>
            <a:lvl6pPr marL="0" marR="0" indent="2413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6pPr>
            <a:lvl7pPr marL="0" marR="0" indent="4699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7pPr>
            <a:lvl8pPr marL="0" marR="0" indent="7112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8pPr>
            <a:lvl9pPr marL="0" marR="0" indent="952500" algn="l" defTabSz="822960" latinLnBrk="0">
              <a:lnSpc>
                <a:spcPct val="100000"/>
              </a:lnSpc>
              <a:spcBef>
                <a:spcPts val="36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800" b="0" i="0" u="none" strike="noStrike" cap="all" spc="-168" baseline="17857">
                <a:ln>
                  <a:noFill/>
                </a:ln>
                <a:solidFill>
                  <a:srgbClr val="000000"/>
                </a:solidFill>
                <a:uFillTx/>
                <a:latin typeface="Arial Narrow"/>
                <a:ea typeface="Arial Narrow"/>
                <a:cs typeface="Arial Narrow"/>
                <a:sym typeface="Arial Narrow"/>
              </a:defRPr>
            </a:lvl9pPr>
          </a:lstStyle>
          <a:p>
            <a:pPr eaLnBrk="1" fontAlgn="auto" hangingPunct="1">
              <a:defRPr/>
            </a:pPr>
            <a:endParaRPr lang="en-US" dirty="0"/>
          </a:p>
        </p:txBody>
      </p:sp>
      <p:sp>
        <p:nvSpPr>
          <p:cNvPr id="22" name="Title 1"/>
          <p:cNvSpPr>
            <a:spLocks noGrp="1"/>
          </p:cNvSpPr>
          <p:nvPr>
            <p:ph type="title"/>
          </p:nvPr>
        </p:nvSpPr>
        <p:spPr>
          <a:xfrm>
            <a:off x="1210833" y="159908"/>
            <a:ext cx="9831977" cy="1025980"/>
          </a:xfrm>
        </p:spPr>
        <p:txBody>
          <a:bodyPr lIns="0" anchor="b" anchorCtr="1"/>
          <a:lstStyle>
            <a:lvl1pPr marL="0" algn="ctr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30" name="Content Placeholder 2"/>
          <p:cNvSpPr>
            <a:spLocks noGrp="1"/>
          </p:cNvSpPr>
          <p:nvPr>
            <p:ph idx="19"/>
          </p:nvPr>
        </p:nvSpPr>
        <p:spPr>
          <a:xfrm>
            <a:off x="806824" y="2103444"/>
            <a:ext cx="3267235" cy="448637"/>
          </a:xfrm>
        </p:spPr>
        <p:txBody>
          <a:bodyPr lIns="0" bIns="0" anchor="b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600" b="1" kern="1200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2" name="Content Placeholder 2"/>
          <p:cNvSpPr>
            <a:spLocks noGrp="1"/>
          </p:cNvSpPr>
          <p:nvPr>
            <p:ph idx="21"/>
          </p:nvPr>
        </p:nvSpPr>
        <p:spPr>
          <a:xfrm>
            <a:off x="4399541" y="2111718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34" name="Content Placeholder 2"/>
          <p:cNvSpPr>
            <a:spLocks noGrp="1"/>
          </p:cNvSpPr>
          <p:nvPr>
            <p:ph idx="23"/>
          </p:nvPr>
        </p:nvSpPr>
        <p:spPr>
          <a:xfrm>
            <a:off x="8086565" y="2119992"/>
            <a:ext cx="3267235" cy="448637"/>
          </a:xfrm>
        </p:spPr>
        <p:txBody>
          <a:bodyPr lIns="0" bIns="0" rtlCol="0" anchor="b">
            <a:normAutofit/>
          </a:bodyPr>
          <a:lstStyle>
            <a:lvl1pPr>
              <a:defRPr lang="en-US" sz="1600" b="1" cap="all" baseline="0" dirty="0" smtClean="0">
                <a:solidFill>
                  <a:srgbClr val="DF411C"/>
                </a:solidFill>
                <a:latin typeface="+mj-lt"/>
                <a:ea typeface="Arial" charset="0"/>
                <a:cs typeface="Arial" charset="0"/>
              </a:defRPr>
            </a:lvl1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idx="13"/>
          </p:nvPr>
        </p:nvSpPr>
        <p:spPr>
          <a:xfrm>
            <a:off x="806824" y="2560355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24" name="Content Placeholder 2"/>
          <p:cNvSpPr>
            <a:spLocks noGrp="1"/>
          </p:cNvSpPr>
          <p:nvPr>
            <p:ph idx="24"/>
          </p:nvPr>
        </p:nvSpPr>
        <p:spPr>
          <a:xfrm>
            <a:off x="4399541" y="2575061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26" name="Content Placeholder 2"/>
          <p:cNvSpPr>
            <a:spLocks noGrp="1"/>
          </p:cNvSpPr>
          <p:nvPr>
            <p:ph idx="25"/>
          </p:nvPr>
        </p:nvSpPr>
        <p:spPr>
          <a:xfrm>
            <a:off x="8093355" y="2586006"/>
            <a:ext cx="3267235" cy="1578894"/>
          </a:xfrm>
        </p:spPr>
        <p:txBody>
          <a:bodyPr l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400" b="0" kern="1200" cap="none" baseline="0" dirty="0" smtClean="0">
                <a:solidFill>
                  <a:schemeClr val="tx1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285750" indent="-285750" algn="l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914400" indent="0" algn="l">
              <a:buClr>
                <a:srgbClr val="81ADB5"/>
              </a:buClr>
              <a:buFontTx/>
              <a:buNone/>
              <a:defRPr sz="1200">
                <a:solidFill>
                  <a:schemeClr val="tx1"/>
                </a:solidFill>
              </a:defRPr>
            </a:lvl3pPr>
            <a:lvl4pPr marL="1371600" indent="0" algn="l">
              <a:buFontTx/>
              <a:buNone/>
              <a:defRPr sz="1200">
                <a:solidFill>
                  <a:schemeClr val="tx1"/>
                </a:solidFill>
              </a:defRPr>
            </a:lvl4pPr>
            <a:lvl5pPr marL="1828800" indent="0" algn="l">
              <a:buFontTx/>
              <a:buNone/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59077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7">
            <a:extLst>
              <a:ext uri="{FF2B5EF4-FFF2-40B4-BE49-F238E27FC236}">
                <a16:creationId xmlns:a16="http://schemas.microsoft.com/office/drawing/2014/main" id="{A833A56F-45BE-4F60-A51A-5148CF6E2347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34" r="39413"/>
          <a:stretch>
            <a:fillRect/>
          </a:stretch>
        </p:blipFill>
        <p:spPr bwMode="auto">
          <a:xfrm>
            <a:off x="0" y="0"/>
            <a:ext cx="4460875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4EA29F8-37B7-460D-9DD3-3D7D6F84B636}"/>
              </a:ext>
            </a:extLst>
          </p:cNvPr>
          <p:cNvSpPr/>
          <p:nvPr userDrawn="1"/>
        </p:nvSpPr>
        <p:spPr>
          <a:xfrm>
            <a:off x="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pic>
        <p:nvPicPr>
          <p:cNvPr id="7" name="Picture 12">
            <a:extLst>
              <a:ext uri="{FF2B5EF4-FFF2-40B4-BE49-F238E27FC236}">
                <a16:creationId xmlns:a16="http://schemas.microsoft.com/office/drawing/2014/main" id="{891C2154-0C31-4031-910F-55EDD9545C8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8" name="Footer Placeholder 3">
            <a:extLst>
              <a:ext uri="{FF2B5EF4-FFF2-40B4-BE49-F238E27FC236}">
                <a16:creationId xmlns:a16="http://schemas.microsoft.com/office/drawing/2014/main" id="{2457541F-9DA5-40CB-BE7C-5BE7E8A8D407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9" name="Slide Number Placeholder 4">
            <a:extLst>
              <a:ext uri="{FF2B5EF4-FFF2-40B4-BE49-F238E27FC236}">
                <a16:creationId xmlns:a16="http://schemas.microsoft.com/office/drawing/2014/main" id="{57D7EB00-608B-4565-9A36-4BD3A0113F1F}"/>
              </a:ext>
            </a:extLst>
          </p:cNvPr>
          <p:cNvSpPr>
            <a:spLocks noGrp="1"/>
          </p:cNvSpPr>
          <p:nvPr>
            <p:ph type="sldNum" sz="quarter" idx="32"/>
          </p:nvPr>
        </p:nvSpPr>
        <p:spPr>
          <a:xfrm>
            <a:off x="225425" y="635317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pPr>
              <a:defRPr/>
            </a:pPr>
            <a:fld id="{261B2B18-DE4B-4B4C-8155-CBA50B5087D9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1985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etail success story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1">
            <a:extLst>
              <a:ext uri="{FF2B5EF4-FFF2-40B4-BE49-F238E27FC236}">
                <a16:creationId xmlns:a16="http://schemas.microsoft.com/office/drawing/2014/main" id="{23CD9ED0-32DE-467D-90B8-B2E859C7BA1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62" r="23943"/>
          <a:stretch>
            <a:fillRect/>
          </a:stretch>
        </p:blipFill>
        <p:spPr bwMode="auto">
          <a:xfrm>
            <a:off x="-41275" y="0"/>
            <a:ext cx="451326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5F15B309-F7E5-4FB2-AE8F-3B8CAE451289}"/>
              </a:ext>
            </a:extLst>
          </p:cNvPr>
          <p:cNvSpPr/>
          <p:nvPr userDrawn="1"/>
        </p:nvSpPr>
        <p:spPr>
          <a:xfrm>
            <a:off x="-48740" y="0"/>
            <a:ext cx="4697682" cy="6858000"/>
          </a:xfrm>
          <a:prstGeom prst="rect">
            <a:avLst/>
          </a:prstGeom>
          <a:gradFill flip="none" rotWithShape="1">
            <a:gsLst>
              <a:gs pos="59000">
                <a:srgbClr val="FFFFFF">
                  <a:alpha val="82000"/>
                </a:srgbClr>
              </a:gs>
              <a:gs pos="47000">
                <a:schemeClr val="bg1">
                  <a:alpha val="71000"/>
                </a:schemeClr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69000">
                <a:schemeClr val="bg1">
                  <a:alpha val="78000"/>
                </a:schemeClr>
              </a:gs>
              <a:gs pos="91500">
                <a:srgbClr val="FFFFFF"/>
              </a:gs>
              <a:gs pos="80000">
                <a:schemeClr val="bg1">
                  <a:alpha val="96000"/>
                </a:schemeClr>
              </a:gs>
              <a:gs pos="100000">
                <a:schemeClr val="bg2"/>
              </a:gs>
            </a:gsLst>
            <a:path path="rect">
              <a:fillToRect r="100000" b="100000"/>
            </a:path>
            <a:tileRect l="-100000" t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/>
          </a:p>
        </p:txBody>
      </p:sp>
      <p:sp>
        <p:nvSpPr>
          <p:cNvPr id="7" name="Slide Number Placeholder 4">
            <a:extLst>
              <a:ext uri="{FF2B5EF4-FFF2-40B4-BE49-F238E27FC236}">
                <a16:creationId xmlns:a16="http://schemas.microsoft.com/office/drawing/2014/main" id="{EE2D176D-6B35-4DBC-806E-57E0C22BBB23}"/>
              </a:ext>
            </a:extLst>
          </p:cNvPr>
          <p:cNvSpPr txBox="1">
            <a:spLocks/>
          </p:cNvSpPr>
          <p:nvPr userDrawn="1"/>
        </p:nvSpPr>
        <p:spPr>
          <a:xfrm>
            <a:off x="225425" y="6353175"/>
            <a:ext cx="2743200" cy="365125"/>
          </a:xfrm>
          <a:prstGeom prst="rect">
            <a:avLst/>
          </a:prstGeom>
        </p:spPr>
        <p:txBody>
          <a:bodyPr anchor="ctr"/>
          <a:lstStyle>
            <a:defPPr>
              <a:defRPr lang="en-US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FF8EC67D-FC36-4DFB-8DFA-388A77208209}" type="slidenum">
              <a:rPr lang="en-GB" smtClean="0"/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GB" dirty="0"/>
          </a:p>
        </p:txBody>
      </p:sp>
      <p:pic>
        <p:nvPicPr>
          <p:cNvPr id="8" name="Picture 14">
            <a:extLst>
              <a:ext uri="{FF2B5EF4-FFF2-40B4-BE49-F238E27FC236}">
                <a16:creationId xmlns:a16="http://schemas.microsoft.com/office/drawing/2014/main" id="{7D2C1DC3-E459-4FA1-9A25-D510DAC01FC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58525" y="6445250"/>
            <a:ext cx="812800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3184071" y="306388"/>
            <a:ext cx="8687224" cy="1025980"/>
          </a:xfrm>
        </p:spPr>
        <p:txBody>
          <a:bodyPr lIns="0" anchor="b" anchorCtr="1"/>
          <a:lstStyle>
            <a:lvl1pPr marL="0"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lang="en-GB" sz="3600" b="1" kern="1200" cap="all" baseline="0" dirty="0">
                <a:solidFill>
                  <a:srgbClr val="000000"/>
                </a:solidFill>
                <a:latin typeface="Arial Narrow" charset="0"/>
                <a:ea typeface="Arial Narrow" charset="0"/>
                <a:cs typeface="Arial Narrow" charset="0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GB" dirty="0"/>
          </a:p>
        </p:txBody>
      </p:sp>
      <p:sp>
        <p:nvSpPr>
          <p:cNvPr id="11" name="Content Placeholder 2"/>
          <p:cNvSpPr>
            <a:spLocks noGrp="1"/>
          </p:cNvSpPr>
          <p:nvPr>
            <p:ph idx="30"/>
          </p:nvPr>
        </p:nvSpPr>
        <p:spPr>
          <a:xfrm>
            <a:off x="3184071" y="1899782"/>
            <a:ext cx="8687224" cy="388976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5"/>
          </p:nvPr>
        </p:nvSpPr>
        <p:spPr>
          <a:xfrm>
            <a:off x="3184071" y="2522763"/>
            <a:ext cx="8687224" cy="3466517"/>
          </a:xfrm>
        </p:spPr>
        <p:txBody>
          <a:bodyPr lIns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400" b="0" kern="1200" cap="none" baseline="0" dirty="0" smtClean="0">
                <a:solidFill>
                  <a:srgbClr val="000000"/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0" indent="0" algn="l">
              <a:buNone/>
              <a:defRPr sz="1600">
                <a:solidFill>
                  <a:srgbClr val="4A4E52"/>
                </a:solidFill>
              </a:defRPr>
            </a:lvl2pPr>
            <a:lvl3pPr marL="1257300" indent="-342900">
              <a:buClr>
                <a:srgbClr val="81ADB5"/>
              </a:buClr>
              <a:buFont typeface="Arial" panose="020B0604020202020204" pitchFamily="34" charset="0"/>
              <a:buChar char="•"/>
              <a:defRPr sz="1600">
                <a:solidFill>
                  <a:srgbClr val="4A4E52"/>
                </a:solidFill>
              </a:defRPr>
            </a:lvl3pPr>
            <a:lvl4pPr marL="1600200" indent="-228600">
              <a:buFont typeface="Calibri" panose="020F0502020204030204" pitchFamily="34" charset="0"/>
              <a:buChar char="-"/>
              <a:defRPr sz="1500">
                <a:solidFill>
                  <a:srgbClr val="4A4E52"/>
                </a:solidFill>
              </a:defRPr>
            </a:lvl4pPr>
            <a:lvl5pPr>
              <a:defRPr>
                <a:solidFill>
                  <a:srgbClr val="4A4E52"/>
                </a:solidFill>
              </a:defRPr>
            </a:lvl5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9" name="Footer Placeholder 3">
            <a:extLst>
              <a:ext uri="{FF2B5EF4-FFF2-40B4-BE49-F238E27FC236}">
                <a16:creationId xmlns:a16="http://schemas.microsoft.com/office/drawing/2014/main" id="{2AF8F658-931B-4196-8096-9E1E9E886ADA}"/>
              </a:ext>
            </a:extLst>
          </p:cNvPr>
          <p:cNvSpPr>
            <a:spLocks noGrp="1"/>
          </p:cNvSpPr>
          <p:nvPr>
            <p:ph type="ftr" sz="quarter" idx="3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85969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E4584F-7BB9-42B1-A66B-61E01C087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27EA6FF1-E2A1-40D2-9AD2-BD0036EE78C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  <a:endParaRPr lang="en-GB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7BDC2A-284C-4FBC-8AB1-68EB6548FAF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r>
              <a:rPr lang="en-US"/>
              <a:t>‹#›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E010EB-30BC-481C-A399-F4D93FC880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F43939-5344-4064-9B29-FBD748E5E79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885FE9EF-A919-484C-BFD7-734CFE55E583}" type="slidenum">
              <a:rPr lang="en-GB"/>
              <a:pPr>
                <a:defRPr/>
              </a:pPr>
              <a:t>‹#›</a:t>
            </a:fld>
            <a:endParaRPr lang="en-GB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  <p:sldLayoutId id="2147483900" r:id="rId12"/>
    <p:sldLayoutId id="2147483901" r:id="rId13"/>
    <p:sldLayoutId id="2147483902" r:id="rId14"/>
    <p:sldLayoutId id="2147483903" r:id="rId15"/>
    <p:sldLayoutId id="2147483904" r:id="rId16"/>
    <p:sldLayoutId id="2147483905" r:id="rId17"/>
    <p:sldLayoutId id="2147483906" r:id="rId18"/>
    <p:sldLayoutId id="2147483907" r:id="rId19"/>
    <p:sldLayoutId id="2147483908" r:id="rId20"/>
    <p:sldLayoutId id="2147483909" r:id="rId21"/>
    <p:sldLayoutId id="2147483910" r:id="rId22"/>
  </p:sldLayoutIdLst>
  <p:hf hdr="0" ftr="0" dt="0"/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 kern="1200" cap="all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Arial Narrow" panose="020B0606020202030204" pitchFamily="34" charset="0"/>
        </a:defRPr>
      </a:lvl9pPr>
    </p:titleStyle>
    <p:bodyStyle>
      <a:lvl1pPr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Clr>
          <a:srgbClr val="DE411B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jpg"/><Relationship Id="rId7" Type="http://schemas.openxmlformats.org/officeDocument/2006/relationships/image" Target="../media/image27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nativescript.org/" TargetMode="External"/><Relationship Id="rId2" Type="http://schemas.openxmlformats.org/officeDocument/2006/relationships/hyperlink" Target="https://angular.io/docs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iviualexandrubobocu/endava-courses/" TargetMode="External"/><Relationship Id="rId4" Type="http://schemas.openxmlformats.org/officeDocument/2006/relationships/hyperlink" Target="https://www.nativescript.org/angular-mobile-landing-page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3E3F3-637E-4104-A978-AA00725D4A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825" y="3403600"/>
            <a:ext cx="8782050" cy="1063625"/>
          </a:xfrm>
        </p:spPr>
        <p:txBody>
          <a:bodyPr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GB" dirty="0">
                <a:solidFill>
                  <a:schemeClr val="tx1"/>
                </a:solidFill>
              </a:rPr>
              <a:t>Building native mobile Applications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00E9BC-A9FB-44F2-97D4-4FC41DD0828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1393825" y="4533900"/>
            <a:ext cx="7254875" cy="1042988"/>
          </a:xfrm>
        </p:spPr>
        <p:txBody>
          <a:bodyPr rtlCol="0">
            <a:normAutofit/>
          </a:bodyPr>
          <a:lstStyle/>
          <a:p>
            <a:pPr marL="0" indent="0">
              <a:buFont typeface="Arial" panose="020B0604020202020204" pitchFamily="34" charset="0"/>
              <a:buNone/>
              <a:defRPr/>
            </a:pPr>
            <a:r>
              <a:rPr lang="en-GB" dirty="0"/>
              <a:t>With NG Schematics and </a:t>
            </a:r>
            <a:r>
              <a:rPr lang="en-GB" dirty="0" err="1"/>
              <a:t>Nativescript</a:t>
            </a:r>
            <a:endParaRPr lang="en-GB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ONE SHARED APPLICATION, MULTIPLE DEVICES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6B33066-0138-4B7D-AA0E-724DA0D7E7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510" y="1633949"/>
            <a:ext cx="10528184" cy="387798"/>
          </a:xfrm>
        </p:spPr>
        <p:txBody>
          <a:bodyPr/>
          <a:lstStyle/>
          <a:p>
            <a:pPr algn="ctr"/>
            <a:r>
              <a:rPr lang="en-GB" dirty="0"/>
              <a:t>Native		   		Native with scripting		            WEB VIEW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368F4995-55E5-4995-96A1-FA39CC087C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2421067"/>
            <a:ext cx="1703223" cy="104652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3A8A9B70-F309-4D8D-AB74-517BE4242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3624044"/>
            <a:ext cx="2079262" cy="506584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6E1999F0-DD37-4F13-AE3F-1A741D52D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4600219"/>
            <a:ext cx="1996261" cy="623832"/>
          </a:xfrm>
          <a:prstGeom prst="rect">
            <a:avLst/>
          </a:prstGeom>
        </p:spPr>
      </p:pic>
      <p:pic>
        <p:nvPicPr>
          <p:cNvPr id="11" name="Imagine 10">
            <a:extLst>
              <a:ext uri="{FF2B5EF4-FFF2-40B4-BE49-F238E27FC236}">
                <a16:creationId xmlns:a16="http://schemas.microsoft.com/office/drawing/2014/main" id="{E99E5E2C-7DF9-4862-AFF0-EF3C7F85C7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2833" y="5224051"/>
            <a:ext cx="1822971" cy="1113314"/>
          </a:xfrm>
          <a:prstGeom prst="rect">
            <a:avLst/>
          </a:prstGeom>
        </p:spPr>
      </p:pic>
      <p:pic>
        <p:nvPicPr>
          <p:cNvPr id="13" name="Imagine 12">
            <a:extLst>
              <a:ext uri="{FF2B5EF4-FFF2-40B4-BE49-F238E27FC236}">
                <a16:creationId xmlns:a16="http://schemas.microsoft.com/office/drawing/2014/main" id="{2E98B849-B230-4F3A-86D4-25A32E1D07C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4332" y="2290088"/>
            <a:ext cx="1840540" cy="1840540"/>
          </a:xfrm>
          <a:prstGeom prst="rect">
            <a:avLst/>
          </a:prstGeom>
        </p:spPr>
      </p:pic>
      <p:pic>
        <p:nvPicPr>
          <p:cNvPr id="15" name="Imagine 14">
            <a:extLst>
              <a:ext uri="{FF2B5EF4-FFF2-40B4-BE49-F238E27FC236}">
                <a16:creationId xmlns:a16="http://schemas.microsoft.com/office/drawing/2014/main" id="{40942D0D-7F0B-4B71-845C-BFEBE85663D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1575" y="4043947"/>
            <a:ext cx="2826054" cy="1997078"/>
          </a:xfrm>
          <a:prstGeom prst="rect">
            <a:avLst/>
          </a:prstGeom>
        </p:spPr>
      </p:pic>
      <p:pic>
        <p:nvPicPr>
          <p:cNvPr id="17" name="Imagine 16">
            <a:extLst>
              <a:ext uri="{FF2B5EF4-FFF2-40B4-BE49-F238E27FC236}">
                <a16:creationId xmlns:a16="http://schemas.microsoft.com/office/drawing/2014/main" id="{58087544-A177-4339-A0F5-BDB88FDD1E1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05" y="2630424"/>
            <a:ext cx="2314968" cy="1033468"/>
          </a:xfrm>
          <a:prstGeom prst="rect">
            <a:avLst/>
          </a:prstGeom>
        </p:spPr>
      </p:pic>
      <p:pic>
        <p:nvPicPr>
          <p:cNvPr id="19" name="Imagine 18">
            <a:extLst>
              <a:ext uri="{FF2B5EF4-FFF2-40B4-BE49-F238E27FC236}">
                <a16:creationId xmlns:a16="http://schemas.microsoft.com/office/drawing/2014/main" id="{FD868BC3-9BF0-457C-A638-3080A8D190B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905" y="3783244"/>
            <a:ext cx="2257781" cy="225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068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ONE SHARED APPLICATION, MULTIPLE DEVICES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6" name="Substituent conținut 5">
            <a:extLst>
              <a:ext uri="{FF2B5EF4-FFF2-40B4-BE49-F238E27FC236}">
                <a16:creationId xmlns:a16="http://schemas.microsoft.com/office/drawing/2014/main" id="{B6B33066-0138-4B7D-AA0E-724DA0D7E786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2336038" y="1619674"/>
            <a:ext cx="8054872" cy="387798"/>
          </a:xfrm>
        </p:spPr>
        <p:txBody>
          <a:bodyPr/>
          <a:lstStyle/>
          <a:p>
            <a:r>
              <a:rPr lang="en-GB" dirty="0"/>
              <a:t>SAME CODEBASE FOR WEB AND MOBILE (IOS AND ANDROID)</a:t>
            </a:r>
          </a:p>
        </p:txBody>
      </p:sp>
      <p:graphicFrame>
        <p:nvGraphicFramePr>
          <p:cNvPr id="2" name="Tabel 1">
            <a:extLst>
              <a:ext uri="{FF2B5EF4-FFF2-40B4-BE49-F238E27FC236}">
                <a16:creationId xmlns:a16="http://schemas.microsoft.com/office/drawing/2014/main" id="{C4F9EEA1-AD8C-4987-BE1B-8EA6B024DE6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810731"/>
              </p:ext>
            </p:extLst>
          </p:nvPr>
        </p:nvGraphicFramePr>
        <p:xfrm>
          <a:off x="2032000" y="2086649"/>
          <a:ext cx="8128000" cy="340868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41910759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113273487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217628863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81208857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Native Android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Native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Web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3537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Components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1295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Services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97305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Libraries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182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accent1"/>
                          </a:solidFill>
                        </a:rPr>
                        <a:t>Backend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Shared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4158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Modules and Routing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Same for Android and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Same for Android and iOS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14996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b="1" dirty="0">
                          <a:solidFill>
                            <a:schemeClr val="tx1"/>
                          </a:solidFill>
                        </a:rPr>
                        <a:t>Component Templates(HTML and XML)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Different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501760"/>
                  </a:ext>
                </a:extLst>
              </a:tr>
            </a:tbl>
          </a:graphicData>
        </a:graphic>
      </p:graphicFrame>
      <p:sp>
        <p:nvSpPr>
          <p:cNvPr id="4" name="CasetăText 3">
            <a:extLst>
              <a:ext uri="{FF2B5EF4-FFF2-40B4-BE49-F238E27FC236}">
                <a16:creationId xmlns:a16="http://schemas.microsoft.com/office/drawing/2014/main" id="{AF2FAFB8-8C42-4FB9-A33E-48A903AABBE0}"/>
              </a:ext>
            </a:extLst>
          </p:cNvPr>
          <p:cNvSpPr txBox="1"/>
          <p:nvPr/>
        </p:nvSpPr>
        <p:spPr>
          <a:xfrm>
            <a:off x="1847273" y="5661891"/>
            <a:ext cx="84697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By using </a:t>
            </a:r>
            <a:r>
              <a:rPr lang="en-GB" dirty="0" err="1"/>
              <a:t>NativeScript</a:t>
            </a:r>
            <a:r>
              <a:rPr lang="en-GB" dirty="0"/>
              <a:t> in a shared web/mobile application you can achieve up to 70 - 80% code reusability between environments.</a:t>
            </a:r>
          </a:p>
        </p:txBody>
      </p:sp>
    </p:spTree>
    <p:extLst>
      <p:ext uri="{BB962C8B-B14F-4D97-AF65-F5344CB8AC3E}">
        <p14:creationId xmlns:p14="http://schemas.microsoft.com/office/powerpoint/2010/main" val="273456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514266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534242"/>
            <a:ext cx="12192000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HOW DOES IT FEEL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95B3D3EF-71FB-4B51-A36D-3423C0E52A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327" y="2265028"/>
            <a:ext cx="7553900" cy="424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1788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534242"/>
            <a:ext cx="12192000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If it walks like a native, RUNS like a native…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FF564CEE-0055-4E81-A7FC-1F2588F812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3291" y="2579613"/>
            <a:ext cx="6845417" cy="3850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83367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0" y="1534242"/>
            <a:ext cx="12192000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Who makes this possible</a:t>
            </a:r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746C87A4-CEE7-421D-BC3E-A66A23695B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6644" y="2525973"/>
            <a:ext cx="6716748" cy="3728213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3" y="1722438"/>
            <a:ext cx="10593387" cy="388937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WHAT IS NATIVESCRIPT REALLY?</a:t>
            </a:r>
            <a:endParaRPr dirty="0"/>
          </a:p>
        </p:txBody>
      </p:sp>
      <p:sp>
        <p:nvSpPr>
          <p:cNvPr id="31748" name="Content Placeholder 4">
            <a:extLst>
              <a:ext uri="{FF2B5EF4-FFF2-40B4-BE49-F238E27FC236}">
                <a16:creationId xmlns:a16="http://schemas.microsoft.com/office/drawing/2014/main" id="{9A89DB78-AC84-44DD-AA8D-582F9A3408BC}"/>
              </a:ext>
            </a:extLst>
          </p:cNvPr>
          <p:cNvSpPr>
            <a:spLocks noGrp="1" noChangeArrowheads="1"/>
          </p:cNvSpPr>
          <p:nvPr>
            <p:ph idx="13"/>
          </p:nvPr>
        </p:nvSpPr>
        <p:spPr>
          <a:xfrm>
            <a:off x="806450" y="2390110"/>
            <a:ext cx="10236200" cy="743793"/>
          </a:xfrm>
        </p:spPr>
        <p:txBody>
          <a:bodyPr/>
          <a:lstStyle/>
          <a:p>
            <a:pPr fontAlgn="base">
              <a:spcAft>
                <a:spcPct val="0"/>
              </a:spcAft>
            </a:pPr>
            <a:endParaRPr lang="en-GB" altLang="en-US" sz="2000" b="1" dirty="0"/>
          </a:p>
          <a:p>
            <a:pPr fontAlgn="base">
              <a:spcAft>
                <a:spcPct val="0"/>
              </a:spcAft>
            </a:pPr>
            <a:endParaRPr lang="en-GB" altLang="en-US" sz="20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9C8D2291-DC71-459C-B27C-0243494F7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734" y="2564060"/>
            <a:ext cx="5874532" cy="3917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3082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9306" y="1443142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RUNTIME</a:t>
            </a:r>
            <a:endParaRPr sz="32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B45D0C3F-C06C-4C2E-BBBF-112449B159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026" y="2186708"/>
            <a:ext cx="9068499" cy="427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72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9306" y="1443142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ECOSYSTEM</a:t>
            </a:r>
            <a:endParaRPr sz="32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03ED79E4-EBB7-4616-BF6E-00532ACB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9533" y="3286755"/>
            <a:ext cx="2540300" cy="1556158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C4C7C996-D69A-4550-80FC-ACE02A8F5D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2242" y="2894200"/>
            <a:ext cx="2341267" cy="2341267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A7409798-5FD7-4774-9CEE-EC8DD9EC82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8899" y="3059120"/>
            <a:ext cx="1987319" cy="198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24594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NATIVE, BUT WITH A SCRIPT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799306" y="1893171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NATIVESCRIPT CLI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548056D2-B43E-4CC6-8315-8ED335B46AEB}"/>
              </a:ext>
            </a:extLst>
          </p:cNvPr>
          <p:cNvSpPr txBox="1"/>
          <p:nvPr/>
        </p:nvSpPr>
        <p:spPr>
          <a:xfrm>
            <a:off x="1010653" y="2877954"/>
            <a:ext cx="1075141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Use either 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/>
              <a:t>nativescript</a:t>
            </a:r>
            <a:r>
              <a:rPr lang="en-GB" dirty="0"/>
              <a:t> &lt;command&gt; or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en-GB" dirty="0" err="1"/>
              <a:t>tns</a:t>
            </a:r>
            <a:r>
              <a:rPr lang="en-GB" dirty="0"/>
              <a:t> &lt;command&gt;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endParaRPr lang="en-GB" dirty="0"/>
          </a:p>
          <a:p>
            <a:r>
              <a:rPr lang="en-GB" dirty="0"/>
              <a:t>Usual commands:</a:t>
            </a:r>
          </a:p>
          <a:p>
            <a:endParaRPr lang="en-GB" dirty="0"/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create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platform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install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run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debug</a:t>
            </a:r>
          </a:p>
          <a:p>
            <a:r>
              <a:rPr lang="en-GB" dirty="0"/>
              <a:t>&gt;</a:t>
            </a:r>
            <a:r>
              <a:rPr lang="en-GB" dirty="0" err="1"/>
              <a:t>tns</a:t>
            </a:r>
            <a:r>
              <a:rPr lang="en-GB" dirty="0"/>
              <a:t> </a:t>
            </a:r>
            <a:r>
              <a:rPr lang="en-GB" dirty="0" err="1"/>
              <a:t>livesync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4788585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THE SCHEME IN </a:t>
            </a:r>
            <a:r>
              <a:rPr lang="en-GB" dirty="0" err="1">
                <a:solidFill>
                  <a:srgbClr val="FF0000"/>
                </a:solidFill>
              </a:rPr>
              <a:t>SCHEMAtics</a:t>
            </a:r>
            <a:endParaRPr lang="en-GB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303895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THE SCHEME IN SCHEMATICS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683446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The Tool that helps Angular to bring Native to Life</a:t>
            </a:r>
            <a:endParaRPr sz="3200" dirty="0"/>
          </a:p>
        </p:txBody>
      </p:sp>
      <p:pic>
        <p:nvPicPr>
          <p:cNvPr id="4" name="Imagine 3">
            <a:extLst>
              <a:ext uri="{FF2B5EF4-FFF2-40B4-BE49-F238E27FC236}">
                <a16:creationId xmlns:a16="http://schemas.microsoft.com/office/drawing/2014/main" id="{65D904C2-EC24-423E-BD0C-86DF380E14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416" y="2381949"/>
            <a:ext cx="7390701" cy="4157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9117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/>
              <a:t>THE SCHEME IN SCHEMATICS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683446"/>
            <a:ext cx="10593387" cy="486287"/>
          </a:xfrm>
        </p:spPr>
        <p:txBody>
          <a:bodyPr rtlCol="0"/>
          <a:lstStyle/>
          <a:p>
            <a:pPr algn="ctr">
              <a:defRPr/>
            </a:pPr>
            <a:r>
              <a:rPr lang="en-GB" sz="3200" dirty="0"/>
              <a:t>CREATING AN ANGULAR APP WITH NATIVESCRIPT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046914" y="2592198"/>
            <a:ext cx="8036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/>
              <a:t>NativeScript only</a:t>
            </a:r>
            <a:endParaRPr lang="en-GB"/>
          </a:p>
          <a:p>
            <a:br>
              <a:rPr lang="en-GB"/>
            </a:br>
            <a:r>
              <a:rPr lang="en-GB"/>
              <a:t>ng new --collection=@nativescript/schematics my-mobile-app</a:t>
            </a:r>
          </a:p>
          <a:p>
            <a:br>
              <a:rPr lang="en-GB"/>
            </a:br>
            <a:br>
              <a:rPr lang="en-GB"/>
            </a:br>
            <a:r>
              <a:rPr lang="en-GB" b="1"/>
              <a:t>NativeScript shared web and mobile</a:t>
            </a:r>
            <a:endParaRPr lang="en-GB"/>
          </a:p>
          <a:p>
            <a:br>
              <a:rPr lang="en-GB"/>
            </a:br>
            <a:r>
              <a:rPr lang="en-GB"/>
              <a:t>ng new --collection=@nativescript/schematics my-shared-app --shared</a:t>
            </a:r>
          </a:p>
          <a:p>
            <a:br>
              <a:rPr lang="en-GB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477721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Bringing up The </a:t>
            </a:r>
            <a:r>
              <a:rPr lang="en-GB" dirty="0" err="1">
                <a:solidFill>
                  <a:srgbClr val="FF0000"/>
                </a:solidFill>
              </a:rPr>
              <a:t>CIty</a:t>
            </a:r>
            <a:endParaRPr lang="en-GB" dirty="0">
              <a:solidFill>
                <a:srgbClr val="FF0000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212525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CITY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Migrating Web Modules to Shared Modules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use </a:t>
            </a:r>
            <a:r>
              <a:rPr lang="en-GB" b="1" dirty="0">
                <a:solidFill>
                  <a:schemeClr val="accent1"/>
                </a:solidFill>
              </a:rPr>
              <a:t>ng generate migrate-module</a:t>
            </a:r>
            <a:r>
              <a:rPr lang="en-GB" dirty="0"/>
              <a:t> to convert a Web Module to a Shared Module and also convert all of its Components. This includes the following steps: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add </a:t>
            </a:r>
            <a:r>
              <a:rPr lang="en-GB" b="1" dirty="0">
                <a:solidFill>
                  <a:schemeClr val="accent1"/>
                </a:solidFill>
              </a:rPr>
              <a:t>module-</a:t>
            </a:r>
            <a:r>
              <a:rPr lang="en-GB" b="1" dirty="0" err="1">
                <a:solidFill>
                  <a:schemeClr val="accent1"/>
                </a:solidFill>
              </a:rPr>
              <a:t>name.component.tns.ts</a:t>
            </a:r>
            <a:endParaRPr lang="en-GB" b="1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convert all of modules' components, by using </a:t>
            </a:r>
            <a:r>
              <a:rPr lang="en-GB" b="1" dirty="0">
                <a:solidFill>
                  <a:schemeClr val="accent1"/>
                </a:solidFill>
              </a:rPr>
              <a:t>migrate-component schematic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copy over all providers from the web module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031125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CITY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Having the same codebase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You can have the same codebase:</a:t>
            </a:r>
          </a:p>
          <a:p>
            <a:r>
              <a:rPr lang="en-GB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modules with different extensions (</a:t>
            </a:r>
            <a:r>
              <a:rPr lang="en-GB" b="1" dirty="0">
                <a:solidFill>
                  <a:schemeClr val="accent1"/>
                </a:solidFill>
              </a:rPr>
              <a:t>.</a:t>
            </a:r>
            <a:r>
              <a:rPr lang="en-GB" b="1" dirty="0" err="1">
                <a:solidFill>
                  <a:schemeClr val="accent1"/>
                </a:solidFill>
              </a:rPr>
              <a:t>ts</a:t>
            </a:r>
            <a:r>
              <a:rPr lang="en-GB" b="1" dirty="0">
                <a:solidFill>
                  <a:schemeClr val="accent1"/>
                </a:solidFill>
              </a:rPr>
              <a:t> </a:t>
            </a: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.</a:t>
            </a:r>
            <a:r>
              <a:rPr lang="en-GB" b="1" dirty="0" err="1">
                <a:solidFill>
                  <a:schemeClr val="accent1"/>
                </a:solidFill>
              </a:rPr>
              <a:t>tns.ts</a:t>
            </a:r>
            <a:r>
              <a:rPr lang="en-GB" dirty="0"/>
              <a:t>) + </a:t>
            </a:r>
            <a:r>
              <a:rPr lang="en-GB" dirty="0" err="1"/>
              <a:t>achiving</a:t>
            </a:r>
            <a:r>
              <a:rPr lang="en-GB" dirty="0"/>
              <a:t> routing for each type of module.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Using templates with different extensions (</a:t>
            </a:r>
            <a:r>
              <a:rPr lang="en-GB" b="1" dirty="0">
                <a:solidFill>
                  <a:schemeClr val="accent1"/>
                </a:solidFill>
              </a:rPr>
              <a:t>.html </a:t>
            </a:r>
            <a:r>
              <a:rPr lang="en-GB" dirty="0"/>
              <a:t>and </a:t>
            </a:r>
            <a:r>
              <a:rPr lang="en-GB" b="1" dirty="0">
                <a:solidFill>
                  <a:schemeClr val="accent1"/>
                </a:solidFill>
              </a:rPr>
              <a:t>.tns.html</a:t>
            </a:r>
            <a:r>
              <a:rPr lang="en-GB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/>
              <a:t>For all others Components, Services, libraries and backend), everything remains the same</a:t>
            </a:r>
          </a:p>
          <a:p>
            <a:br>
              <a:rPr lang="en-GB" dirty="0"/>
            </a:b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249530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CITY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What is truly Different</a:t>
            </a:r>
            <a:endParaRPr sz="3200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A117669F-BE89-434B-BA14-D3A1DA481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3772" y="2350278"/>
            <a:ext cx="3901722" cy="3889375"/>
          </a:xfrm>
          <a:prstGeom prst="rect">
            <a:avLst/>
          </a:prstGeom>
        </p:spPr>
      </p:pic>
      <p:pic>
        <p:nvPicPr>
          <p:cNvPr id="10" name="Imagine 9">
            <a:extLst>
              <a:ext uri="{FF2B5EF4-FFF2-40B4-BE49-F238E27FC236}">
                <a16:creationId xmlns:a16="http://schemas.microsoft.com/office/drawing/2014/main" id="{A77A1235-20B3-4A66-8774-0BBDB7A7C7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210" y="2350278"/>
            <a:ext cx="3901722" cy="388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68336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Pitfalls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Migrating Web Modules to Shared Modules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323324" y="2414825"/>
            <a:ext cx="803665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Lots of configurations </a:t>
            </a:r>
            <a:r>
              <a:rPr lang="en-GB" dirty="0"/>
              <a:t>(environments and tools)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Not easy to build </a:t>
            </a:r>
            <a:r>
              <a:rPr lang="en-GB" dirty="0"/>
              <a:t>(</a:t>
            </a:r>
            <a:r>
              <a:rPr lang="en-GB" dirty="0" err="1"/>
              <a:t>devops</a:t>
            </a:r>
            <a:r>
              <a:rPr lang="en-GB" dirty="0"/>
              <a:t> knowledge may be needed to automate some tasks)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Mobile development knowledge should be added on top of frontend development knowledge</a:t>
            </a:r>
            <a:r>
              <a:rPr lang="en-GB" dirty="0"/>
              <a:t> (not easy to deal with in the beginning)</a:t>
            </a:r>
          </a:p>
          <a:p>
            <a:br>
              <a:rPr lang="en-GB" dirty="0"/>
            </a:br>
            <a:endParaRPr lang="en-GB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E2D903D1-6888-4B0E-BF67-27F93989F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1850" y="4570701"/>
            <a:ext cx="2590800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5120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7472122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>
                <a:solidFill>
                  <a:schemeClr val="tx1"/>
                </a:solidFill>
              </a:rPr>
              <a:t>Further Readings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385276-981C-4647-9CE0-56B6E74787C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830262" y="1781936"/>
            <a:ext cx="10593387" cy="387798"/>
          </a:xfrm>
        </p:spPr>
        <p:txBody>
          <a:bodyPr rtlCol="0"/>
          <a:lstStyle/>
          <a:p>
            <a:pPr algn="ctr">
              <a:defRPr/>
            </a:pPr>
            <a:r>
              <a:rPr lang="en-GB" dirty="0"/>
              <a:t>Docs and Application Link</a:t>
            </a:r>
            <a:endParaRPr sz="3200" dirty="0"/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endParaRPr lang="en-GB" dirty="0"/>
          </a:p>
        </p:txBody>
      </p:sp>
      <p:sp>
        <p:nvSpPr>
          <p:cNvPr id="4" name="CasetăText 3">
            <a:extLst>
              <a:ext uri="{FF2B5EF4-FFF2-40B4-BE49-F238E27FC236}">
                <a16:creationId xmlns:a16="http://schemas.microsoft.com/office/drawing/2014/main" id="{9A0DBA85-09FC-4F77-85C7-8FE4F29C0706}"/>
              </a:ext>
            </a:extLst>
          </p:cNvPr>
          <p:cNvSpPr txBox="1"/>
          <p:nvPr/>
        </p:nvSpPr>
        <p:spPr>
          <a:xfrm>
            <a:off x="1211263" y="2558473"/>
            <a:ext cx="1050968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Angular Documentation:</a:t>
            </a:r>
          </a:p>
          <a:p>
            <a:r>
              <a:rPr lang="en-GB" dirty="0">
                <a:hlinkClick r:id="rId2"/>
              </a:rPr>
              <a:t>https://angular.io/docs</a:t>
            </a:r>
            <a:endParaRPr lang="en-GB" dirty="0"/>
          </a:p>
          <a:p>
            <a:endParaRPr lang="en-GB" dirty="0"/>
          </a:p>
          <a:p>
            <a:r>
              <a:rPr lang="en-GB" dirty="0" err="1"/>
              <a:t>NativeScript</a:t>
            </a:r>
            <a:r>
              <a:rPr lang="en-GB" dirty="0"/>
              <a:t> Documentation</a:t>
            </a:r>
          </a:p>
          <a:p>
            <a:r>
              <a:rPr lang="en-GB" dirty="0">
                <a:hlinkClick r:id="rId3"/>
              </a:rPr>
              <a:t>https://docs.nativescript.org/</a:t>
            </a:r>
            <a:endParaRPr lang="en-GB" dirty="0"/>
          </a:p>
          <a:p>
            <a:endParaRPr lang="en-GB" dirty="0"/>
          </a:p>
          <a:p>
            <a:r>
              <a:rPr lang="en-GB" dirty="0"/>
              <a:t>Angular Integration with </a:t>
            </a:r>
            <a:r>
              <a:rPr lang="en-GB" dirty="0" err="1"/>
              <a:t>NativeScript</a:t>
            </a:r>
            <a:endParaRPr lang="en-GB" dirty="0"/>
          </a:p>
          <a:p>
            <a:r>
              <a:rPr lang="en-GB" dirty="0">
                <a:hlinkClick r:id="rId4"/>
              </a:rPr>
              <a:t>https://www.nativescript.org/angular-mobile-landing-page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b="1" dirty="0" err="1"/>
              <a:t>Endava</a:t>
            </a:r>
            <a:r>
              <a:rPr lang="en-GB" b="1" dirty="0"/>
              <a:t> Course App Link</a:t>
            </a:r>
            <a:r>
              <a:rPr lang="en-GB" dirty="0"/>
              <a:t>:</a:t>
            </a:r>
          </a:p>
          <a:p>
            <a:r>
              <a:rPr lang="en-GB" dirty="0">
                <a:hlinkClick r:id="rId5"/>
              </a:rPr>
              <a:t>https://github.com/liviualexandrubobocu/endava-courses/</a:t>
            </a:r>
            <a:endParaRPr lang="en-GB" dirty="0"/>
          </a:p>
          <a:p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13806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4618" y="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rgbClr val="DE411B"/>
                </a:solidFill>
              </a:rPr>
              <a:t>It all started in…</a:t>
            </a:r>
            <a:endParaRPr dirty="0">
              <a:solidFill>
                <a:srgbClr val="DE411B"/>
              </a:solidFill>
            </a:endParaRPr>
          </a:p>
        </p:txBody>
      </p:sp>
      <p:pic>
        <p:nvPicPr>
          <p:cNvPr id="6" name="Imagine 5">
            <a:extLst>
              <a:ext uri="{FF2B5EF4-FFF2-40B4-BE49-F238E27FC236}">
                <a16:creationId xmlns:a16="http://schemas.microsoft.com/office/drawing/2014/main" id="{E094F47D-69EF-4709-9C05-C729DE0B2D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73" y="1311564"/>
            <a:ext cx="8319653" cy="5546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0911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263" y="160338"/>
            <a:ext cx="9831387" cy="1025525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Thank you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2" name="CasetăText 1">
            <a:extLst>
              <a:ext uri="{FF2B5EF4-FFF2-40B4-BE49-F238E27FC236}">
                <a16:creationId xmlns:a16="http://schemas.microsoft.com/office/drawing/2014/main" id="{637B7893-8D74-40D2-8F97-B5BE821098CD}"/>
              </a:ext>
            </a:extLst>
          </p:cNvPr>
          <p:cNvSpPr txBox="1"/>
          <p:nvPr/>
        </p:nvSpPr>
        <p:spPr>
          <a:xfrm>
            <a:off x="2258670" y="2765807"/>
            <a:ext cx="8036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n-GB" dirty="0"/>
            </a:br>
            <a:endParaRPr lang="en-GB" dirty="0"/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B4D13D01-E81F-448E-B139-70E68A561BCC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7957" y="1339273"/>
            <a:ext cx="8278077" cy="5518727"/>
          </a:xfrm>
        </p:spPr>
      </p:pic>
    </p:spTree>
    <p:extLst>
      <p:ext uri="{BB962C8B-B14F-4D97-AF65-F5344CB8AC3E}">
        <p14:creationId xmlns:p14="http://schemas.microsoft.com/office/powerpoint/2010/main" val="189115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Piling Up Inspiration…</a:t>
            </a:r>
            <a:endParaRPr dirty="0">
              <a:solidFill>
                <a:schemeClr val="tx1"/>
              </a:solidFill>
            </a:endParaRPr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5650A775-ACAB-47B7-B96F-30024D5A0B5C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4643" y="1350962"/>
            <a:ext cx="7342713" cy="5507038"/>
          </a:xfrm>
        </p:spPr>
      </p:pic>
    </p:spTree>
    <p:extLst>
      <p:ext uri="{BB962C8B-B14F-4D97-AF65-F5344CB8AC3E}">
        <p14:creationId xmlns:p14="http://schemas.microsoft.com/office/powerpoint/2010/main" val="2195539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What’s the Story</a:t>
            </a:r>
            <a:endParaRPr dirty="0">
              <a:solidFill>
                <a:srgbClr val="DE411B"/>
              </a:solidFill>
            </a:endParaRPr>
          </a:p>
        </p:txBody>
      </p:sp>
      <p:pic>
        <p:nvPicPr>
          <p:cNvPr id="7" name="Substituent conținut 6">
            <a:extLst>
              <a:ext uri="{FF2B5EF4-FFF2-40B4-BE49-F238E27FC236}">
                <a16:creationId xmlns:a16="http://schemas.microsoft.com/office/drawing/2014/main" id="{90DADA8C-91F6-41E3-BDBB-F05EF17F333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941" y="1423127"/>
            <a:ext cx="4022131" cy="5334446"/>
          </a:xfr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4CC3FE2-BC01-47A9-94BE-DB31D5E215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6375" y="3429000"/>
            <a:ext cx="4998316" cy="3328573"/>
          </a:xfrm>
          <a:prstGeom prst="rect">
            <a:avLst/>
          </a:prstGeom>
        </p:spPr>
      </p:pic>
      <p:sp>
        <p:nvSpPr>
          <p:cNvPr id="10" name="CasetăText 9">
            <a:extLst>
              <a:ext uri="{FF2B5EF4-FFF2-40B4-BE49-F238E27FC236}">
                <a16:creationId xmlns:a16="http://schemas.microsoft.com/office/drawing/2014/main" id="{7BEBCE07-17B1-4607-9B58-F47BAAE1EB3E}"/>
              </a:ext>
            </a:extLst>
          </p:cNvPr>
          <p:cNvSpPr txBox="1"/>
          <p:nvPr/>
        </p:nvSpPr>
        <p:spPr>
          <a:xfrm>
            <a:off x="1403927" y="1625600"/>
            <a:ext cx="499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Things I suck at…</a:t>
            </a:r>
          </a:p>
        </p:txBody>
      </p:sp>
    </p:spTree>
    <p:extLst>
      <p:ext uri="{BB962C8B-B14F-4D97-AF65-F5344CB8AC3E}">
        <p14:creationId xmlns:p14="http://schemas.microsoft.com/office/powerpoint/2010/main" val="18509147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What’s the Story</a:t>
            </a:r>
            <a:endParaRPr dirty="0">
              <a:solidFill>
                <a:srgbClr val="DE411B"/>
              </a:solidFill>
            </a:endParaRPr>
          </a:p>
        </p:txBody>
      </p:sp>
      <p:sp>
        <p:nvSpPr>
          <p:cNvPr id="10" name="CasetăText 9">
            <a:extLst>
              <a:ext uri="{FF2B5EF4-FFF2-40B4-BE49-F238E27FC236}">
                <a16:creationId xmlns:a16="http://schemas.microsoft.com/office/drawing/2014/main" id="{7BEBCE07-17B1-4607-9B58-F47BAAE1EB3E}"/>
              </a:ext>
            </a:extLst>
          </p:cNvPr>
          <p:cNvSpPr txBox="1"/>
          <p:nvPr/>
        </p:nvSpPr>
        <p:spPr>
          <a:xfrm>
            <a:off x="554182" y="1644072"/>
            <a:ext cx="4998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 beginning of the </a:t>
            </a:r>
            <a:r>
              <a:rPr lang="en-GB" dirty="0" err="1"/>
              <a:t>Endava</a:t>
            </a:r>
            <a:r>
              <a:rPr lang="en-GB" dirty="0"/>
              <a:t> Courses</a:t>
            </a:r>
          </a:p>
          <a:p>
            <a:r>
              <a:rPr lang="en-GB" dirty="0"/>
              <a:t>Application starts with beer…</a:t>
            </a:r>
          </a:p>
        </p:txBody>
      </p:sp>
      <p:pic>
        <p:nvPicPr>
          <p:cNvPr id="11" name="Imagine 10">
            <a:extLst>
              <a:ext uri="{FF2B5EF4-FFF2-40B4-BE49-F238E27FC236}">
                <a16:creationId xmlns:a16="http://schemas.microsoft.com/office/drawing/2014/main" id="{C13094AB-8A29-4117-B8C6-C1CEC3C7E6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05" y="1496169"/>
            <a:ext cx="6912526" cy="461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5562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959672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BD43C0E2-81C3-41BD-B22E-68933623C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508" y="-18880"/>
            <a:ext cx="9982763" cy="1165124"/>
          </a:xfrm>
        </p:spPr>
        <p:txBody>
          <a:bodyPr/>
          <a:lstStyle/>
          <a:p>
            <a:pPr>
              <a:defRPr/>
            </a:pPr>
            <a:r>
              <a:rPr lang="en-GB" dirty="0"/>
              <a:t>WHY NATIVE?</a:t>
            </a:r>
            <a:endParaRPr dirty="0">
              <a:solidFill>
                <a:srgbClr val="DE411B"/>
              </a:solidFill>
            </a:endParaRPr>
          </a:p>
        </p:txBody>
      </p:sp>
      <p:pic>
        <p:nvPicPr>
          <p:cNvPr id="4" name="Substituent conținut 3">
            <a:extLst>
              <a:ext uri="{FF2B5EF4-FFF2-40B4-BE49-F238E27FC236}">
                <a16:creationId xmlns:a16="http://schemas.microsoft.com/office/drawing/2014/main" id="{ED48ECB9-22BC-432C-AE01-0A401B09FDD8}"/>
              </a:ext>
            </a:extLst>
          </p:cNvPr>
          <p:cNvPicPr>
            <a:picLocks noGrp="1" noChangeAspect="1"/>
          </p:cNvPicPr>
          <p:nvPr>
            <p:ph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7718" y="1911744"/>
            <a:ext cx="5403113" cy="3624044"/>
          </a:xfrm>
        </p:spPr>
      </p:pic>
      <p:sp>
        <p:nvSpPr>
          <p:cNvPr id="5" name="CasetăText 4">
            <a:extLst>
              <a:ext uri="{FF2B5EF4-FFF2-40B4-BE49-F238E27FC236}">
                <a16:creationId xmlns:a16="http://schemas.microsoft.com/office/drawing/2014/main" id="{3DB11954-B1D1-4C67-BD4E-87E1D131EAFD}"/>
              </a:ext>
            </a:extLst>
          </p:cNvPr>
          <p:cNvSpPr txBox="1"/>
          <p:nvPr/>
        </p:nvSpPr>
        <p:spPr>
          <a:xfrm>
            <a:off x="831169" y="2306973"/>
            <a:ext cx="494950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Better user experience </a:t>
            </a:r>
            <a:r>
              <a:rPr lang="en-GB" dirty="0"/>
              <a:t>(native gestures, animations, styling).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Better performance</a:t>
            </a:r>
            <a:r>
              <a:rPr lang="en-GB" dirty="0"/>
              <a:t> than other WebView or progressive web applications.</a:t>
            </a:r>
          </a:p>
          <a:p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b="1" dirty="0">
                <a:solidFill>
                  <a:schemeClr val="accent1"/>
                </a:solidFill>
              </a:rPr>
              <a:t>Predictability of code</a:t>
            </a:r>
            <a:r>
              <a:rPr lang="en-GB" dirty="0"/>
              <a:t> behaviour in different environments (interpreted JavaScript runs at different speeds for different engines comparing to bytecode, which will mostly have same speed ranges)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98800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F97A95-F181-4496-ACA6-83D5C73A4C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450" y="996950"/>
            <a:ext cx="4186238" cy="660400"/>
          </a:xfrm>
        </p:spPr>
        <p:txBody>
          <a:bodyPr/>
          <a:lstStyle/>
          <a:p>
            <a:pPr fontAlgn="auto">
              <a:spcAft>
                <a:spcPts val="0"/>
              </a:spcAft>
              <a:defRPr/>
            </a:pPr>
            <a:r>
              <a:rPr lang="en-US"/>
              <a:t>agenda</a:t>
            </a:r>
            <a:endParaRPr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485AD-C211-43E0-B0A7-D0C065B484DF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6450" y="1902543"/>
            <a:ext cx="10815279" cy="4048996"/>
          </a:xfrm>
        </p:spPr>
        <p:txBody>
          <a:bodyPr rtlCol="0"/>
          <a:lstStyle/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WHAT’S THE STORY?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WHY NATIVE?</a:t>
            </a:r>
          </a:p>
          <a:p>
            <a:pPr>
              <a:defRPr/>
            </a:pPr>
            <a:r>
              <a:rPr lang="en-GB" dirty="0">
                <a:solidFill>
                  <a:srgbClr val="FF0000"/>
                </a:solidFill>
              </a:rPr>
              <a:t>ONE APPLICATION, MULTIPLE DEVICES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NATIVE, But with A Script</a:t>
            </a: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THE SCHEME IN </a:t>
            </a:r>
            <a:r>
              <a:rPr lang="en-GB" dirty="0" err="1">
                <a:solidFill>
                  <a:schemeClr val="tx1"/>
                </a:solidFill>
              </a:rPr>
              <a:t>SCHEMAtics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Bringing up The </a:t>
            </a:r>
            <a:r>
              <a:rPr lang="en-GB" dirty="0" err="1">
                <a:solidFill>
                  <a:schemeClr val="tx1"/>
                </a:solidFill>
              </a:rPr>
              <a:t>CIty</a:t>
            </a:r>
            <a:endParaRPr lang="en-GB"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en-GB" dirty="0">
                <a:solidFill>
                  <a:schemeClr val="tx1"/>
                </a:solidFill>
              </a:rPr>
              <a:t>Further READINGS</a:t>
            </a:r>
          </a:p>
          <a:p>
            <a:pPr>
              <a:defRPr/>
            </a:pP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45009498"/>
      </p:ext>
    </p:extLst>
  </p:cSld>
  <p:clrMapOvr>
    <a:masterClrMapping/>
  </p:clrMapOvr>
</p:sld>
</file>

<file path=ppt/theme/theme1.xml><?xml version="1.0" encoding="utf-8"?>
<a:theme xmlns:a="http://schemas.openxmlformats.org/drawingml/2006/main" name="Endava PPT slides">
  <a:themeElements>
    <a:clrScheme name="Endava colors">
      <a:dk1>
        <a:srgbClr val="000000"/>
      </a:dk1>
      <a:lt1>
        <a:srgbClr val="FFFFFF"/>
      </a:lt1>
      <a:dk2>
        <a:srgbClr val="BDBEC0"/>
      </a:dk2>
      <a:lt2>
        <a:srgbClr val="FFFFFF"/>
      </a:lt2>
      <a:accent1>
        <a:srgbClr val="DF411C"/>
      </a:accent1>
      <a:accent2>
        <a:srgbClr val="000000"/>
      </a:accent2>
      <a:accent3>
        <a:srgbClr val="E8775C"/>
      </a:accent3>
      <a:accent4>
        <a:srgbClr val="7F878B"/>
      </a:accent4>
      <a:accent5>
        <a:srgbClr val="252729"/>
      </a:accent5>
      <a:accent6>
        <a:srgbClr val="000000"/>
      </a:accent6>
      <a:hlink>
        <a:srgbClr val="DF411C"/>
      </a:hlink>
      <a:folHlink>
        <a:srgbClr val="000000"/>
      </a:folHlink>
    </a:clrScheme>
    <a:fontScheme name="Endava standard font">
      <a:majorFont>
        <a:latin typeface="Arial Narrow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-template-August2016" id="{8759937A-5D00-4C83-80D3-05A5A75A846C}" vid="{73A0825B-A9DC-4B49-80BD-44022E3E56A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3FBAAD7C9E6E745B7FEE6CC7DC24E33" ma:contentTypeVersion="0" ma:contentTypeDescription="Create a new document." ma:contentTypeScope="" ma:versionID="bcc4530fba5faa5e1c6226d6341d4ae9">
  <xsd:schema xmlns:xsd="http://www.w3.org/2001/XMLSchema" xmlns:xs="http://www.w3.org/2001/XMLSchema" xmlns:p="http://schemas.microsoft.com/office/2006/metadata/properties" xmlns:ns2="4e7e4dd7-87a7-44ed-a117-880e36b8a711" targetNamespace="http://schemas.microsoft.com/office/2006/metadata/properties" ma:root="true" ma:fieldsID="92143b6738aaad5a27d8fc4d0e9aeb7f" ns2:_="">
    <xsd:import namespace="4e7e4dd7-87a7-44ed-a117-880e36b8a711"/>
    <xsd:element name="properties">
      <xsd:complexType>
        <xsd:sequence>
          <xsd:element name="documentManagement">
            <xsd:complexType>
              <xsd:all>
                <xsd:element ref="ns2:_dlc_DocId" minOccurs="0"/>
                <xsd:element ref="ns2:_dlc_DocIdUrl" minOccurs="0"/>
                <xsd:element ref="ns2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e7e4dd7-87a7-44ed-a117-880e36b8a711" elementFormDefault="qualified">
    <xsd:import namespace="http://schemas.microsoft.com/office/2006/documentManagement/types"/>
    <xsd:import namespace="http://schemas.microsoft.com/office/infopath/2007/PartnerControls"/>
    <xsd:element name="_dlc_DocId" ma:index="8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9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0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42C2D96-7AE6-498C-A65A-58BFE51032E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BC57224-B575-4CEF-909E-36764AD2B883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8EB9DC28-FC5A-4BF8-B23A-4776689879D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e7e4dd7-87a7-44ed-a117-880e36b8a71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67325850-9B23-4EBC-828C-D095B405A303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4e7e4dd7-87a7-44ed-a117-880e36b8a711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PPT-template-August2016</Template>
  <TotalTime>4608</TotalTime>
  <Words>769</Words>
  <Application>Microsoft Office PowerPoint</Application>
  <PresentationFormat>Ecran lat</PresentationFormat>
  <Paragraphs>182</Paragraphs>
  <Slides>30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6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30</vt:i4>
      </vt:variant>
    </vt:vector>
  </HeadingPairs>
  <TitlesOfParts>
    <vt:vector size="37" baseType="lpstr">
      <vt:lpstr>Arial</vt:lpstr>
      <vt:lpstr>Arial Narrow</vt:lpstr>
      <vt:lpstr>Arial Narrow Bold</vt:lpstr>
      <vt:lpstr>Calibri</vt:lpstr>
      <vt:lpstr>Helvetica Neue Light</vt:lpstr>
      <vt:lpstr>Wingdings</vt:lpstr>
      <vt:lpstr>Endava PPT slides</vt:lpstr>
      <vt:lpstr>Building native mobile Applications</vt:lpstr>
      <vt:lpstr>agenda</vt:lpstr>
      <vt:lpstr>It all started in…</vt:lpstr>
      <vt:lpstr>Piling Up Inspiration…</vt:lpstr>
      <vt:lpstr>What’s the Story</vt:lpstr>
      <vt:lpstr>What’s the Story</vt:lpstr>
      <vt:lpstr>agenda</vt:lpstr>
      <vt:lpstr>WHY NATIVE?</vt:lpstr>
      <vt:lpstr>agenda</vt:lpstr>
      <vt:lpstr>ONE SHARED APPLICATION, MULTIPLE DEVICES</vt:lpstr>
      <vt:lpstr>ONE SHARED APPLICATION, MULTIPLE DEVICES</vt:lpstr>
      <vt:lpstr>agenda</vt:lpstr>
      <vt:lpstr>NATIVE, BUT WITH A SCRIPT</vt:lpstr>
      <vt:lpstr>NATIVE, BUT WITH A SCRIPT</vt:lpstr>
      <vt:lpstr>NATIVE, BUT WITH A SCRIPT</vt:lpstr>
      <vt:lpstr>NATIVE, BUT WITH A SCRIPT</vt:lpstr>
      <vt:lpstr>NATIVE, BUT WITH A SCRIPT</vt:lpstr>
      <vt:lpstr>NATIVE, BUT WITH A SCRIPT</vt:lpstr>
      <vt:lpstr>NATIVE, BUT WITH A SCRIPT</vt:lpstr>
      <vt:lpstr>agenda</vt:lpstr>
      <vt:lpstr>THE SCHEME IN SCHEMATICS</vt:lpstr>
      <vt:lpstr>THE SCHEME IN SCHEMATICS</vt:lpstr>
      <vt:lpstr>agenda</vt:lpstr>
      <vt:lpstr>BRINGING UP THE CITY</vt:lpstr>
      <vt:lpstr>BRINGING UP THE CITY</vt:lpstr>
      <vt:lpstr>BRINGING UP THE CITY</vt:lpstr>
      <vt:lpstr>Pitfalls</vt:lpstr>
      <vt:lpstr>agenda</vt:lpstr>
      <vt:lpstr>Further Readings</vt:lpstr>
      <vt:lpstr>Thank you</vt:lpstr>
    </vt:vector>
  </TitlesOfParts>
  <Company>Endava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Presentation title use colour for keywords</dc:title>
  <dc:creator>Ana Maria Scridon</dc:creator>
  <cp:lastModifiedBy>Liviu Alexandru Bobocu</cp:lastModifiedBy>
  <cp:revision>150</cp:revision>
  <cp:lastPrinted>2015-07-09T12:46:33Z</cp:lastPrinted>
  <dcterms:created xsi:type="dcterms:W3CDTF">2017-02-27T09:06:14Z</dcterms:created>
  <dcterms:modified xsi:type="dcterms:W3CDTF">2019-02-21T08:53:32Z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0x01010053FBAAD7C9E6E745B7FEE6CC7DC24E33</vt:lpwstr>
  </property>
  <property fmtid="{D5CDD505-2E9C-101B-9397-08002B2CF9AE}" pid="3" name="_dlc_DocIdItemGuid">
    <vt:lpwstr>b31bafd3-3c2c-442e-bbbb-25765d6fab2c</vt:lpwstr>
  </property>
  <property fmtid="{D5CDD505-2E9C-101B-9397-08002B2CF9AE}" pid="4" name="_dlc_DocId">
    <vt:lpwstr>WMENFUZ2NZA5-29392445-8589</vt:lpwstr>
  </property>
  <property fmtid="{D5CDD505-2E9C-101B-9397-08002B2CF9AE}" pid="5" name="_dlc_DocIdUrl">
    <vt:lpwstr>https://one.endava.com/Group/SalesAndMarketing/_layouts/15/DocIdRedir.aspx?ID=WMENFUZ2NZA5-29392445-8589, WMENFUZ2NZA5-29392445-8589</vt:lpwstr>
  </property>
</Properties>
</file>